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369" r:id="rId4"/>
    <p:sldId id="266" r:id="rId5"/>
    <p:sldId id="269" r:id="rId6"/>
    <p:sldId id="270" r:id="rId7"/>
    <p:sldId id="282" r:id="rId8"/>
    <p:sldId id="288" r:id="rId9"/>
    <p:sldId id="297" r:id="rId10"/>
    <p:sldId id="295" r:id="rId11"/>
    <p:sldId id="290" r:id="rId12"/>
    <p:sldId id="259" r:id="rId13"/>
    <p:sldId id="368" r:id="rId14"/>
    <p:sldId id="260" r:id="rId15"/>
    <p:sldId id="261" r:id="rId16"/>
    <p:sldId id="262" r:id="rId17"/>
    <p:sldId id="311" r:id="rId18"/>
    <p:sldId id="312" r:id="rId19"/>
  </p:sldIdLst>
  <p:sldSz cx="9144000" cy="6858000" type="screen4x3"/>
  <p:notesSz cx="7010400" cy="9296400"/>
  <p:defaultTextStyle>
    <a:lvl1pPr defTabSz="457200">
      <a:defRPr>
        <a:latin typeface="+mj-lt"/>
        <a:ea typeface="+mj-ea"/>
        <a:cs typeface="+mj-cs"/>
        <a:sym typeface="Avenir Roman"/>
      </a:defRPr>
    </a:lvl1pPr>
    <a:lvl2pPr defTabSz="457200">
      <a:defRPr>
        <a:latin typeface="+mj-lt"/>
        <a:ea typeface="+mj-ea"/>
        <a:cs typeface="+mj-cs"/>
        <a:sym typeface="Avenir Roman"/>
      </a:defRPr>
    </a:lvl2pPr>
    <a:lvl3pPr defTabSz="457200">
      <a:defRPr>
        <a:latin typeface="+mj-lt"/>
        <a:ea typeface="+mj-ea"/>
        <a:cs typeface="+mj-cs"/>
        <a:sym typeface="Avenir Roman"/>
      </a:defRPr>
    </a:lvl3pPr>
    <a:lvl4pPr defTabSz="457200">
      <a:defRPr>
        <a:latin typeface="+mj-lt"/>
        <a:ea typeface="+mj-ea"/>
        <a:cs typeface="+mj-cs"/>
        <a:sym typeface="Avenir Roman"/>
      </a:defRPr>
    </a:lvl4pPr>
    <a:lvl5pPr defTabSz="457200">
      <a:defRPr>
        <a:latin typeface="+mj-lt"/>
        <a:ea typeface="+mj-ea"/>
        <a:cs typeface="+mj-cs"/>
        <a:sym typeface="Avenir Roman"/>
      </a:defRPr>
    </a:lvl5pPr>
    <a:lvl6pPr defTabSz="457200">
      <a:defRPr>
        <a:latin typeface="+mj-lt"/>
        <a:ea typeface="+mj-ea"/>
        <a:cs typeface="+mj-cs"/>
        <a:sym typeface="Avenir Roman"/>
      </a:defRPr>
    </a:lvl6pPr>
    <a:lvl7pPr defTabSz="457200">
      <a:defRPr>
        <a:latin typeface="+mj-lt"/>
        <a:ea typeface="+mj-ea"/>
        <a:cs typeface="+mj-cs"/>
        <a:sym typeface="Avenir Roman"/>
      </a:defRPr>
    </a:lvl7pPr>
    <a:lvl8pPr defTabSz="457200">
      <a:defRPr>
        <a:latin typeface="+mj-lt"/>
        <a:ea typeface="+mj-ea"/>
        <a:cs typeface="+mj-cs"/>
        <a:sym typeface="Avenir Roman"/>
      </a:defRPr>
    </a:lvl8pPr>
    <a:lvl9pPr defTabSz="457200">
      <a:defRPr>
        <a:latin typeface="+mj-lt"/>
        <a:ea typeface="+mj-ea"/>
        <a:cs typeface="+mj-cs"/>
        <a:sym typeface="Avenir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dirty="0"/>
          </a:p>
        </p:txBody>
      </p:sp>
      <p:sp>
        <p:nvSpPr>
          <p:cNvPr id="43" name="Shape 43"/>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316890430"/>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a good idea to ask the students for their definition before showing this slide. </a:t>
            </a:r>
            <a:endParaRPr lang="en-US" dirty="0"/>
          </a:p>
          <a:p>
            <a:endParaRPr lang="en-US" dirty="0"/>
          </a:p>
          <a:p>
            <a:r>
              <a:rPr lang="en-US" dirty="0"/>
              <a:t>Many</a:t>
            </a:r>
            <a:r>
              <a:rPr lang="en-US" baseline="0" dirty="0"/>
              <a:t> people talk about sustainability frequently.  It is important though to make sure that when we talk about sustainability that we all are on the same page. Another very important point is that it is about making decisions both large and small.  Everyone has a role to play and it is the totality of many small and large decisions that determines how sustainable we are as a human race.</a:t>
            </a:r>
          </a:p>
          <a:p>
            <a:endParaRPr lang="en-US" baseline="0" dirty="0"/>
          </a:p>
          <a:p>
            <a:r>
              <a:rPr lang="en-US" baseline="0" dirty="0"/>
              <a:t>While talking about small decisions, get student feedback on the individual decisions that they face on a daily basis in terms of food, water, energy, and waste.  Talk about the opinions that they have and what may prevent them from making sustainability-based decisions.  This can include governmental, geographic, personal issues, and even a lack of knowing what to do or why.</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4</a:t>
            </a:fld>
            <a:endParaRPr lang="en-US" dirty="0"/>
          </a:p>
        </p:txBody>
      </p:sp>
    </p:spTree>
    <p:extLst>
      <p:ext uri="{BB962C8B-B14F-4D97-AF65-F5344CB8AC3E}">
        <p14:creationId xmlns:p14="http://schemas.microsoft.com/office/powerpoint/2010/main" val="145234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highly recommended</a:t>
            </a:r>
            <a:r>
              <a:rPr lang="en-US" baseline="0" dirty="0"/>
              <a:t> to read this book before teaching this class.  It very completely describes the big problem that faces our planet and our human species.  The point here is that we as a species are headed into uncharted waters where we are changing the world at an unprecedented rate.  The solution will be difficult as negative forces have been put in motion and it will require us as a species to solve it—not a region, country, or city.  At the same time, we all play a role in its solution.</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5</a:t>
            </a:fld>
            <a:endParaRPr lang="en-US" dirty="0"/>
          </a:p>
        </p:txBody>
      </p:sp>
    </p:spTree>
    <p:extLst>
      <p:ext uri="{BB962C8B-B14F-4D97-AF65-F5344CB8AC3E}">
        <p14:creationId xmlns:p14="http://schemas.microsoft.com/office/powerpoint/2010/main" val="112796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may be helpful to research the population trends in your part of the world and compare it to other parts of the world.  Start asking the students for their feedback as to why this is happening (the answer is in 2 slides, but it will get them thinking).</a:t>
            </a:r>
          </a:p>
          <a:p>
            <a:endParaRPr lang="en-US" baseline="0" dirty="0"/>
          </a:p>
          <a:p>
            <a:r>
              <a:rPr lang="en-US" sz="1200" kern="1200" dirty="0">
                <a:solidFill>
                  <a:schemeClr val="tx1"/>
                </a:solidFill>
                <a:latin typeface="+mn-lt"/>
                <a:ea typeface="+mn-ea"/>
                <a:cs typeface="+mn-cs"/>
              </a:rPr>
              <a:t>Aside from the 2050 forecast is 9.3 billion people, some estimates see the global population  rising to 10 billion in mid 2060s and 11 billion in 2090s.  Yet the size of the planet is static and there are many concerns over providing for this growing population.</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6</a:t>
            </a:fld>
            <a:endParaRPr lang="en-US" dirty="0"/>
          </a:p>
        </p:txBody>
      </p:sp>
    </p:spTree>
    <p:extLst>
      <p:ext uri="{BB962C8B-B14F-4D97-AF65-F5344CB8AC3E}">
        <p14:creationId xmlns:p14="http://schemas.microsoft.com/office/powerpoint/2010/main" val="39020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crucial</a:t>
            </a:r>
            <a:r>
              <a:rPr lang="en-US" baseline="0" dirty="0"/>
              <a:t> transition slide where we move from the big picture problem to its intersection with foodservice.  You may ask them how foodservice fits into this before you show them this slide.</a:t>
            </a:r>
          </a:p>
          <a:p>
            <a:endParaRPr lang="en-US" baseline="0" dirty="0"/>
          </a:p>
          <a:p>
            <a:r>
              <a:rPr lang="en-US" baseline="0" dirty="0"/>
              <a:t>Be sure that the students understand this slide as it points to our responsibility as an industry around the world to make sound sustainable decisions.</a:t>
            </a:r>
          </a:p>
          <a:p>
            <a:endParaRPr lang="en-US" baseline="0" dirty="0"/>
          </a:p>
          <a:p>
            <a:r>
              <a:rPr lang="en-US" baseline="0" dirty="0"/>
              <a:t>Do the students think that it is unfair that they need to focus on sustainability in addition to everything else that they need to know to be a competent chef?</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7</a:t>
            </a:fld>
            <a:endParaRPr lang="en-US" dirty="0"/>
          </a:p>
        </p:txBody>
      </p:sp>
    </p:spTree>
    <p:extLst>
      <p:ext uri="{BB962C8B-B14F-4D97-AF65-F5344CB8AC3E}">
        <p14:creationId xmlns:p14="http://schemas.microsoft.com/office/powerpoint/2010/main" val="234107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concepts that will be repeated throughout the 7 class sessions.  Spend time on each one.</a:t>
            </a:r>
          </a:p>
          <a:p>
            <a:r>
              <a:rPr lang="en-US" baseline="0" dirty="0"/>
              <a:t> </a:t>
            </a:r>
          </a:p>
          <a:p>
            <a:pPr marL="232943" indent="-232943">
              <a:buAutoNum type="arabicPeriod"/>
            </a:pPr>
            <a:r>
              <a:rPr lang="en-US" baseline="0" dirty="0"/>
              <a:t>The journey.  Sustainability is most often made up of many small steps that individually seem inconsequential.  But taken as a whole—the journey—they really add up.  Thus, it is better to start with small steps than to wait for something big.  Also, the journey does not end because the technology around sustainability is changing rapidly and we, as a species, are learning more about sustainability daily. This is also a humbling thought that keeps us grounded.</a:t>
            </a:r>
          </a:p>
          <a:p>
            <a:pPr marL="232943" indent="-232943">
              <a:buAutoNum type="arabicPeriod"/>
            </a:pPr>
            <a:r>
              <a:rPr lang="en-US" baseline="0" dirty="0"/>
              <a:t>No one is ever perfectly sustainable.  This is a not a game of one-up-man-ship.  Rather, it is about us all working together.  Sustainability is a global problem that requires a global solution!</a:t>
            </a:r>
          </a:p>
          <a:p>
            <a:pPr marL="232943" indent="-232943">
              <a:buAutoNum type="arabicPeriod"/>
            </a:pPr>
            <a:r>
              <a:rPr lang="en-US" baseline="0" dirty="0"/>
              <a:t>People change behavior when they know WHY they need to change.  As such we need to not only educate our students, but also other professionals, investors, and customers.   For instance, chefs need to choose the types of food that they cook with as the production of food uses the majority of resources compared to the actual cooking process.  Thus, in addition to knowing how to cook food, chefs need to understand its actual production.  The problem is that food production is complicated.  As Mr. Cribb points out, “</a:t>
            </a:r>
            <a:r>
              <a:rPr lang="en-US" sz="1200" kern="1200" dirty="0">
                <a:solidFill>
                  <a:schemeClr val="tx1"/>
                </a:solidFill>
                <a:latin typeface="+mn-lt"/>
                <a:ea typeface="+mn-ea"/>
                <a:cs typeface="+mn-cs"/>
              </a:rPr>
              <a:t>it will be very important for chefs to educate themselves – and maybe commission some R&amp;D – on which farming systems are more or less sustainable than others. The answers are not always obvious. For example, </a:t>
            </a:r>
            <a:r>
              <a:rPr lang="en-US" sz="1200" kern="1200" dirty="0" err="1">
                <a:solidFill>
                  <a:schemeClr val="tx1"/>
                </a:solidFill>
                <a:latin typeface="+mn-lt"/>
                <a:ea typeface="+mn-ea"/>
                <a:cs typeface="+mn-cs"/>
              </a:rPr>
              <a:t>grainfed</a:t>
            </a:r>
            <a:r>
              <a:rPr lang="en-US" sz="1200" kern="1200" dirty="0">
                <a:solidFill>
                  <a:schemeClr val="tx1"/>
                </a:solidFill>
                <a:latin typeface="+mn-lt"/>
                <a:ea typeface="+mn-ea"/>
                <a:cs typeface="+mn-cs"/>
              </a:rPr>
              <a:t> beef uses heaps of water, but if it is rainfall that’s OK, as it replenishes. If it is groundwater, that is not OK unless the aquifer is closely monitored.”  This also points out how all parts of sustainability are ultimately connected. </a:t>
            </a:r>
            <a:endParaRPr lang="en-US" baseline="0" dirty="0"/>
          </a:p>
          <a:p>
            <a:pPr marL="232943" indent="-232943">
              <a:buAutoNum type="arabicPeriod"/>
            </a:pPr>
            <a:r>
              <a:rPr lang="en-US" baseline="0" dirty="0"/>
              <a:t>No one knows it all when it comes to sustainability as it is a very diverse topic.  Thus, it is essential to make alliances with experts in food, energy, water, and waste.  Try to find some in your community who can also come and speak to your class.  It also provides a great way for you, the teacher, to learn more about the topic.</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8</a:t>
            </a:fld>
            <a:endParaRPr lang="en-US"/>
          </a:p>
        </p:txBody>
      </p:sp>
    </p:spTree>
    <p:extLst>
      <p:ext uri="{BB962C8B-B14F-4D97-AF65-F5344CB8AC3E}">
        <p14:creationId xmlns:p14="http://schemas.microsoft.com/office/powerpoint/2010/main" val="273479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3FB011E-4C27-4647-BD77-E5677B4CA6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557E46-81F1-498B-ACBA-4AAB291D1C56}" type="slidenum">
              <a:rPr lang="en-US" altLang="en-US"/>
              <a:pPr eaLnBrk="1" hangingPunct="1"/>
              <a:t>9</a:t>
            </a:fld>
            <a:endParaRPr lang="en-US" altLang="en-US"/>
          </a:p>
        </p:txBody>
      </p:sp>
      <p:sp>
        <p:nvSpPr>
          <p:cNvPr id="25603" name="Rectangle 2">
            <a:extLst>
              <a:ext uri="{FF2B5EF4-FFF2-40B4-BE49-F238E27FC236}">
                <a16:creationId xmlns:a16="http://schemas.microsoft.com/office/drawing/2014/main" id="{4DB51045-7F85-4314-8E6D-F129BC2C85C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5A72811B-32A2-4362-B120-A94CF7466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7997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3267421-4AA6-4384-8684-C0AD4A9710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C9AB8D-1613-4364-AFE0-461966094537}" type="slidenum">
              <a:rPr lang="en-US" altLang="en-US"/>
              <a:pPr eaLnBrk="1" hangingPunct="1"/>
              <a:t>10</a:t>
            </a:fld>
            <a:endParaRPr lang="en-US" altLang="en-US"/>
          </a:p>
        </p:txBody>
      </p:sp>
      <p:sp>
        <p:nvSpPr>
          <p:cNvPr id="23555" name="Rectangle 2">
            <a:extLst>
              <a:ext uri="{FF2B5EF4-FFF2-40B4-BE49-F238E27FC236}">
                <a16:creationId xmlns:a16="http://schemas.microsoft.com/office/drawing/2014/main" id="{47ED4689-A7A6-48A6-A1D9-764DCB938A1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48146A1-EFE5-4FF4-BF02-49780250D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Sustainability curriculum</a:t>
            </a:r>
          </a:p>
          <a:p>
            <a:r>
              <a:rPr lang="en-US" altLang="en-US">
                <a:latin typeface="Arial" panose="020B0604020202020204" pitchFamily="34" charset="0"/>
              </a:rPr>
              <a:t>Sustainability clubs</a:t>
            </a:r>
          </a:p>
          <a:p>
            <a:r>
              <a:rPr lang="en-US" altLang="en-US">
                <a:latin typeface="Arial" panose="020B0604020202020204" pitchFamily="34" charset="0"/>
              </a:rPr>
              <a:t>School gardens</a:t>
            </a:r>
          </a:p>
          <a:p>
            <a:r>
              <a:rPr lang="en-US" altLang="en-US">
                <a:latin typeface="Arial" panose="020B0604020202020204" pitchFamily="34" charset="0"/>
              </a:rPr>
              <a:t>Local farmer partnerships</a:t>
            </a:r>
          </a:p>
          <a:p>
            <a:r>
              <a:rPr lang="en-US" altLang="en-US">
                <a:latin typeface="Arial" panose="020B0604020202020204" pitchFamily="34" charset="0"/>
              </a:rPr>
              <a:t>Aquaculture on campus</a:t>
            </a:r>
          </a:p>
          <a:p>
            <a:r>
              <a:rPr lang="en-US" altLang="en-US">
                <a:latin typeface="Arial" panose="020B0604020202020204" pitchFamily="34" charset="0"/>
              </a:rPr>
              <a:t>Composting and recycling</a:t>
            </a:r>
          </a:p>
          <a:p>
            <a:r>
              <a:rPr lang="en-US" altLang="en-US">
                <a:latin typeface="Arial" panose="020B0604020202020204" pitchFamily="34" charset="0"/>
              </a:rPr>
              <a:t>Bee keeping</a:t>
            </a:r>
          </a:p>
          <a:p>
            <a:r>
              <a:rPr lang="en-US" altLang="en-US">
                <a:latin typeface="Arial" panose="020B0604020202020204" pitchFamily="34" charset="0"/>
              </a:rPr>
              <a:t>Energy and water usage studies on campus</a:t>
            </a:r>
          </a:p>
          <a:p>
            <a:r>
              <a:rPr lang="en-US" altLang="en-US">
                <a:latin typeface="Arial" panose="020B0604020202020204" pitchFamily="34" charset="0"/>
              </a:rPr>
              <a:t>Waste audits</a:t>
            </a:r>
          </a:p>
          <a:p>
            <a:r>
              <a:rPr lang="en-US" altLang="en-US">
                <a:latin typeface="Arial" panose="020B0604020202020204" pitchFamily="34" charset="0"/>
              </a:rPr>
              <a:t>Studies in local cuisines</a:t>
            </a:r>
          </a:p>
          <a:p>
            <a:r>
              <a:rPr lang="en-US" altLang="en-US">
                <a:latin typeface="Arial" panose="020B0604020202020204" pitchFamily="34" charset="0"/>
              </a:rPr>
              <a:t>Increased focus on teaching low or no animal protein cuisine</a:t>
            </a:r>
          </a:p>
          <a:p>
            <a:endParaRPr lang="en-US" altLang="en-US">
              <a:latin typeface="Arial" panose="020B0604020202020204" pitchFamily="34" charset="0"/>
            </a:endParaRPr>
          </a:p>
        </p:txBody>
      </p:sp>
    </p:spTree>
    <p:extLst>
      <p:ext uri="{BB962C8B-B14F-4D97-AF65-F5344CB8AC3E}">
        <p14:creationId xmlns:p14="http://schemas.microsoft.com/office/powerpoint/2010/main" val="272147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really important</a:t>
            </a:r>
            <a:r>
              <a:rPr lang="en-US" baseline="0" dirty="0"/>
              <a:t> slide.  What is critical is that students do not see sustainability as a topic that is separate from what they do everyday in the kitchen in the industry and at your school.  The point is that sustainability is important to foodservice for many reasons and will only become more so as the future unfolds.  </a:t>
            </a:r>
            <a:r>
              <a:rPr lang="en-US" u="sng" baseline="0" dirty="0"/>
              <a:t>We need to prepare our students for this reality!</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11</a:t>
            </a:fld>
            <a:endParaRPr lang="en-US"/>
          </a:p>
        </p:txBody>
      </p:sp>
    </p:spTree>
    <p:extLst>
      <p:ext uri="{BB962C8B-B14F-4D97-AF65-F5344CB8AC3E}">
        <p14:creationId xmlns:p14="http://schemas.microsoft.com/office/powerpoint/2010/main" val="85524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part will be covered with 1 class.  Encourage them to read up on each area before class.  It would be ideal to give them additional websites for the next class that they may want to research (these will be provided in the materials for each class) as well as local articles, etc. that would be beneficial to the students.</a:t>
            </a:r>
            <a:endParaRPr lang="en-US" dirty="0"/>
          </a:p>
        </p:txBody>
      </p:sp>
      <p:sp>
        <p:nvSpPr>
          <p:cNvPr id="4" name="Slide Number Placeholder 3"/>
          <p:cNvSpPr>
            <a:spLocks noGrp="1"/>
          </p:cNvSpPr>
          <p:nvPr>
            <p:ph type="sldNum" sz="quarter" idx="10"/>
          </p:nvPr>
        </p:nvSpPr>
        <p:spPr/>
        <p:txBody>
          <a:bodyPr lIns="93177" tIns="46589" rIns="93177" bIns="46589"/>
          <a:lstStyle/>
          <a:p>
            <a:fld id="{17F2107B-CA09-46D9-8206-40A547A97C23}" type="slidenum">
              <a:rPr lang="en-US" smtClean="0"/>
              <a:t>13</a:t>
            </a:fld>
            <a:endParaRPr lang="en-US" dirty="0"/>
          </a:p>
        </p:txBody>
      </p:sp>
    </p:spTree>
    <p:extLst>
      <p:ext uri="{BB962C8B-B14F-4D97-AF65-F5344CB8AC3E}">
        <p14:creationId xmlns:p14="http://schemas.microsoft.com/office/powerpoint/2010/main" val="3341424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 name="Worldchefs_Feed_The_Planet_PowerPoint_Electrolux.jpg"/>
          <p:cNvPicPr/>
          <p:nvPr/>
        </p:nvPicPr>
        <p:blipFill>
          <a:blip r:embed="rId2">
            <a:extLst/>
          </a:blip>
          <a:stretch>
            <a:fillRect/>
          </a:stretch>
        </p:blipFill>
        <p:spPr>
          <a:xfrm>
            <a:off x="1428" y="0"/>
            <a:ext cx="9142572" cy="6858000"/>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10"/>
          </p:nvPr>
        </p:nvSpPr>
        <p:spPr/>
        <p:txBody>
          <a:bodyPr/>
          <a:lstStyle/>
          <a:p>
            <a:fld id="{D72C4DC2-8BEF-A541-AC5F-75775B70F357}" type="datetimeFigureOut">
              <a:rPr lang="en-US" smtClean="0"/>
              <a:t>7/8/2018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3214E7-D015-3345-A5FB-0221B4598746}" type="slidenum">
              <a:rPr lang="en-US" smtClean="0"/>
              <a:t>‹#›</a:t>
            </a:fld>
            <a:endParaRPr lang="en-US" dirty="0"/>
          </a:p>
        </p:txBody>
      </p:sp>
    </p:spTree>
    <p:extLst>
      <p:ext uri="{BB962C8B-B14F-4D97-AF65-F5344CB8AC3E}">
        <p14:creationId xmlns:p14="http://schemas.microsoft.com/office/powerpoint/2010/main" val="380158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9" name="Shape 9"/>
          <p:cNvSpPr>
            <a:spLocks noGrp="1"/>
          </p:cNvSpPr>
          <p:nvPr>
            <p:ph type="title"/>
          </p:nvPr>
        </p:nvSpPr>
        <p:spPr>
          <a:xfrm>
            <a:off x="320965" y="4406900"/>
            <a:ext cx="7239001" cy="1362075"/>
          </a:xfrm>
          <a:prstGeom prst="rect">
            <a:avLst/>
          </a:prstGeom>
        </p:spPr>
        <p:txBody>
          <a:bodyPr anchor="t"/>
          <a:lstStyle>
            <a:lvl1pPr algn="l">
              <a:defRPr sz="3100" cap="all"/>
            </a:lvl1pPr>
          </a:lstStyle>
          <a:p>
            <a:pPr lvl="0">
              <a:defRPr sz="1800" b="0" cap="none"/>
            </a:pPr>
            <a:r>
              <a:rPr sz="3100" b="1" cap="all"/>
              <a:t>Title Text</a:t>
            </a:r>
          </a:p>
        </p:txBody>
      </p:sp>
      <p:sp>
        <p:nvSpPr>
          <p:cNvPr id="10" name="Shape 10"/>
          <p:cNvSpPr>
            <a:spLocks noGrp="1"/>
          </p:cNvSpPr>
          <p:nvPr>
            <p:ph type="body" idx="1"/>
          </p:nvPr>
        </p:nvSpPr>
        <p:spPr>
          <a:xfrm>
            <a:off x="320965" y="2906713"/>
            <a:ext cx="7239001" cy="1500190"/>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 name="Shape 13"/>
          <p:cNvSpPr>
            <a:spLocks noGrp="1"/>
          </p:cNvSpPr>
          <p:nvPr>
            <p:ph type="title"/>
          </p:nvPr>
        </p:nvSpPr>
        <p:spPr>
          <a:xfrm>
            <a:off x="313266" y="92075"/>
            <a:ext cx="7245160" cy="1508126"/>
          </a:xfrm>
          <a:prstGeom prst="rect">
            <a:avLst/>
          </a:prstGeom>
        </p:spPr>
        <p:txBody>
          <a:bodyPr/>
          <a:lstStyle>
            <a:lvl1pPr>
              <a:defRPr sz="4400"/>
            </a:lvl1pPr>
          </a:lstStyle>
          <a:p>
            <a:pPr lvl="0">
              <a:defRPr sz="1800" b="0"/>
            </a:pPr>
            <a:r>
              <a:rPr sz="4400" b="1"/>
              <a:t>Title Text</a:t>
            </a:r>
          </a:p>
        </p:txBody>
      </p:sp>
      <p:pic>
        <p:nvPicPr>
          <p:cNvPr id="14" name="Worldchefs_FeedThePlanet_PowerPoint3.jpg"/>
          <p:cNvPicPr/>
          <p:nvPr/>
        </p:nvPicPr>
        <p:blipFill>
          <a:blip r:embed="rId2">
            <a:extLst/>
          </a:blip>
          <a:stretch>
            <a:fillRect/>
          </a:stretch>
        </p:blipFill>
        <p:spPr>
          <a:xfrm>
            <a:off x="-1" y="0"/>
            <a:ext cx="9142573" cy="6858000"/>
          </a:xfrm>
          <a:prstGeom prst="rect">
            <a:avLst/>
          </a:prstGeom>
          <a:ln w="12700">
            <a:miter lim="400000"/>
          </a:ln>
        </p:spPr>
      </p:pic>
      <p:sp>
        <p:nvSpPr>
          <p:cNvPr id="15" name="Shape 15"/>
          <p:cNvSpPr>
            <a:spLocks noGrp="1"/>
          </p:cNvSpPr>
          <p:nvPr>
            <p:ph type="body" idx="1"/>
          </p:nvPr>
        </p:nvSpPr>
        <p:spPr>
          <a:xfrm>
            <a:off x="313269" y="1600200"/>
            <a:ext cx="3609877"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 name="Shape 18"/>
          <p:cNvSpPr>
            <a:spLocks noGrp="1"/>
          </p:cNvSpPr>
          <p:nvPr>
            <p:ph type="title"/>
          </p:nvPr>
        </p:nvSpPr>
        <p:spPr>
          <a:xfrm>
            <a:off x="323658" y="256810"/>
            <a:ext cx="7239001" cy="1178656"/>
          </a:xfrm>
          <a:prstGeom prst="rect">
            <a:avLst/>
          </a:prstGeom>
        </p:spPr>
        <p:txBody>
          <a:bodyPr/>
          <a:lstStyle>
            <a:lvl1pPr>
              <a:defRPr sz="4400"/>
            </a:lvl1pPr>
          </a:lstStyle>
          <a:p>
            <a:pPr lvl="0">
              <a:defRPr sz="1800" b="0"/>
            </a:pPr>
            <a:r>
              <a:rPr sz="4400" b="1"/>
              <a:t>Title Text</a:t>
            </a:r>
          </a:p>
        </p:txBody>
      </p:sp>
      <p:sp>
        <p:nvSpPr>
          <p:cNvPr id="19" name="Shape 19"/>
          <p:cNvSpPr>
            <a:spLocks noGrp="1"/>
          </p:cNvSpPr>
          <p:nvPr>
            <p:ph type="body" idx="1"/>
          </p:nvPr>
        </p:nvSpPr>
        <p:spPr>
          <a:xfrm>
            <a:off x="323658" y="1435464"/>
            <a:ext cx="3875485" cy="739412"/>
          </a:xfrm>
          <a:prstGeom prst="rect">
            <a:avLst/>
          </a:prstGeom>
        </p:spPr>
        <p:txBody>
          <a:bodyPr anchor="b"/>
          <a:lstStyle>
            <a:lvl1pPr marL="0" indent="0">
              <a:spcBef>
                <a:spcPts val="500"/>
              </a:spcBef>
              <a:buSzTx/>
              <a:buFontTx/>
              <a:buNone/>
              <a:defRPr sz="2400"/>
            </a:lvl1pPr>
            <a:lvl2pPr marL="702128" indent="-244928">
              <a:spcBef>
                <a:spcPts val="500"/>
              </a:spcBef>
              <a:buFontTx/>
              <a:defRPr sz="2400"/>
            </a:lvl2pPr>
            <a:lvl3pPr marL="1143000" indent="-228600">
              <a:spcBef>
                <a:spcPts val="500"/>
              </a:spcBef>
              <a:buFontTx/>
              <a:defRPr sz="2400"/>
            </a:lvl3pPr>
            <a:lvl4pPr marL="1645920" indent="-274320">
              <a:spcBef>
                <a:spcPts val="500"/>
              </a:spcBef>
              <a:buFontTx/>
              <a:defRPr sz="2400"/>
            </a:lvl4pPr>
            <a:lvl5pPr marL="2103120" indent="-274320">
              <a:spcBef>
                <a:spcPts val="500"/>
              </a:spcBef>
              <a:buFontTx/>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2" name="Worldchefs_FeedThePlanet_PowerPoint3.jpg"/>
          <p:cNvPicPr/>
          <p:nvPr/>
        </p:nvPicPr>
        <p:blipFill>
          <a:blip r:embed="rId2">
            <a:extLst/>
          </a:blip>
          <a:stretch>
            <a:fillRect/>
          </a:stretch>
        </p:blipFill>
        <p:spPr>
          <a:xfrm>
            <a:off x="-1" y="0"/>
            <a:ext cx="9142573" cy="6858000"/>
          </a:xfrm>
          <a:prstGeom prst="rect">
            <a:avLst/>
          </a:prstGeom>
          <a:ln w="12700">
            <a:miter lim="400000"/>
          </a:ln>
        </p:spPr>
      </p:pic>
      <p:sp>
        <p:nvSpPr>
          <p:cNvPr id="23" name="Shape 23"/>
          <p:cNvSpPr>
            <a:spLocks noGrp="1"/>
          </p:cNvSpPr>
          <p:nvPr>
            <p:ph type="title"/>
          </p:nvPr>
        </p:nvSpPr>
        <p:spPr>
          <a:xfrm>
            <a:off x="317500" y="0"/>
            <a:ext cx="7239000" cy="1692276"/>
          </a:xfrm>
          <a:prstGeom prst="rect">
            <a:avLst/>
          </a:prstGeom>
        </p:spPr>
        <p:txBody>
          <a:bodyPr/>
          <a:lstStyle/>
          <a:p>
            <a:pPr lvl="0">
              <a:defRPr sz="1800" b="0"/>
            </a:pPr>
            <a:r>
              <a:rPr sz="4200" b="1"/>
              <a:t>Title Text</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 name="Shape 26"/>
          <p:cNvSpPr>
            <a:spLocks noGrp="1"/>
          </p:cNvSpPr>
          <p:nvPr>
            <p:ph type="title"/>
          </p:nvPr>
        </p:nvSpPr>
        <p:spPr>
          <a:xfrm>
            <a:off x="317500" y="0"/>
            <a:ext cx="2484678" cy="1435100"/>
          </a:xfrm>
          <a:prstGeom prst="rect">
            <a:avLst/>
          </a:prstGeom>
        </p:spPr>
        <p:txBody>
          <a:bodyPr anchor="b"/>
          <a:lstStyle>
            <a:lvl1pPr algn="l">
              <a:defRPr sz="2000"/>
            </a:lvl1pPr>
          </a:lstStyle>
          <a:p>
            <a:pPr lvl="0">
              <a:defRPr sz="1800" b="0"/>
            </a:pPr>
            <a:r>
              <a:rPr sz="2000" b="1"/>
              <a:t>Title Text</a:t>
            </a:r>
          </a:p>
        </p:txBody>
      </p:sp>
      <p:pic>
        <p:nvPicPr>
          <p:cNvPr id="27" name="Worldchefs_FeedThePlanet_PowerPoint3.jpg"/>
          <p:cNvPicPr/>
          <p:nvPr/>
        </p:nvPicPr>
        <p:blipFill>
          <a:blip r:embed="rId2">
            <a:extLst/>
          </a:blip>
          <a:stretch>
            <a:fillRect/>
          </a:stretch>
        </p:blipFill>
        <p:spPr>
          <a:xfrm>
            <a:off x="-1" y="0"/>
            <a:ext cx="9142573" cy="6858000"/>
          </a:xfrm>
          <a:prstGeom prst="rect">
            <a:avLst/>
          </a:prstGeom>
          <a:ln w="12700">
            <a:miter lim="400000"/>
          </a:ln>
        </p:spPr>
      </p:pic>
      <p:sp>
        <p:nvSpPr>
          <p:cNvPr id="28" name="Shape 28"/>
          <p:cNvSpPr>
            <a:spLocks noGrp="1"/>
          </p:cNvSpPr>
          <p:nvPr>
            <p:ph type="body" idx="1"/>
          </p:nvPr>
        </p:nvSpPr>
        <p:spPr>
          <a:xfrm>
            <a:off x="3422650" y="273050"/>
            <a:ext cx="413308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1267738" y="4800600"/>
            <a:ext cx="5486404" cy="566738"/>
          </a:xfrm>
          <a:prstGeom prst="rect">
            <a:avLst/>
          </a:prstGeom>
        </p:spPr>
        <p:txBody>
          <a:bodyPr anchor="b"/>
          <a:lstStyle>
            <a:lvl1pPr algn="l">
              <a:defRPr sz="2000"/>
            </a:lvl1pPr>
          </a:lstStyle>
          <a:p>
            <a:pPr lvl="0">
              <a:defRPr sz="1800" b="0"/>
            </a:pPr>
            <a:r>
              <a:rPr sz="2000" b="1"/>
              <a:t>Title Text</a:t>
            </a:r>
          </a:p>
        </p:txBody>
      </p:sp>
      <p:pic>
        <p:nvPicPr>
          <p:cNvPr id="32" name="Worldchefs_FeedThePlanet_PowerPoint3.jpg"/>
          <p:cNvPicPr/>
          <p:nvPr/>
        </p:nvPicPr>
        <p:blipFill>
          <a:blip r:embed="rId2">
            <a:extLst/>
          </a:blip>
          <a:stretch>
            <a:fillRect/>
          </a:stretch>
        </p:blipFill>
        <p:spPr>
          <a:xfrm>
            <a:off x="0" y="0"/>
            <a:ext cx="9142572" cy="6858000"/>
          </a:xfrm>
          <a:prstGeom prst="rect">
            <a:avLst/>
          </a:prstGeom>
          <a:ln w="12700">
            <a:miter lim="400000"/>
          </a:ln>
        </p:spPr>
      </p:pic>
      <p:sp>
        <p:nvSpPr>
          <p:cNvPr id="33" name="Shape 33"/>
          <p:cNvSpPr>
            <a:spLocks noGrp="1"/>
          </p:cNvSpPr>
          <p:nvPr>
            <p:ph type="body" idx="1"/>
          </p:nvPr>
        </p:nvSpPr>
        <p:spPr>
          <a:xfrm>
            <a:off x="1267738" y="5367337"/>
            <a:ext cx="5486404" cy="804865"/>
          </a:xfrm>
          <a:prstGeom prst="rect">
            <a:avLst/>
          </a:prstGeom>
        </p:spPr>
        <p:txBody>
          <a:bodyPr/>
          <a:lstStyle>
            <a:lvl1pPr marL="0" indent="0">
              <a:spcBef>
                <a:spcPts val="300"/>
              </a:spcBef>
              <a:buSzTx/>
              <a:buFontTx/>
              <a:buNone/>
              <a:defRPr sz="1400"/>
            </a:lvl1pPr>
            <a:lvl2pPr marL="600074" indent="-142874">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b="0"/>
            </a:pPr>
            <a:r>
              <a:rPr sz="4200" b="1"/>
              <a:t>Title Text</a:t>
            </a:r>
          </a:p>
        </p:txBody>
      </p:sp>
      <p:sp>
        <p:nvSpPr>
          <p:cNvPr id="37" name="Shape 3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0" name="Shape 40"/>
          <p:cNvSpPr>
            <a:spLocks noGrp="1"/>
          </p:cNvSpPr>
          <p:nvPr>
            <p:ph type="body" idx="1"/>
          </p:nvPr>
        </p:nvSpPr>
        <p:spPr>
          <a:xfrm>
            <a:off x="317500" y="274638"/>
            <a:ext cx="3574047" cy="6583365"/>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17500" y="92075"/>
            <a:ext cx="72390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b="0"/>
            </a:pPr>
            <a:r>
              <a:rPr sz="4200" b="1"/>
              <a:t>Title Text</a:t>
            </a:r>
          </a:p>
        </p:txBody>
      </p:sp>
      <p:pic>
        <p:nvPicPr>
          <p:cNvPr id="3" name="Worldchefs_FeedThePlanet_PowerPoint3.jpg"/>
          <p:cNvPicPr/>
          <p:nvPr/>
        </p:nvPicPr>
        <p:blipFill>
          <a:blip r:embed="rId12">
            <a:extLst/>
          </a:blip>
          <a:stretch>
            <a:fillRect/>
          </a:stretch>
        </p:blipFill>
        <p:spPr>
          <a:xfrm>
            <a:off x="1428" y="0"/>
            <a:ext cx="9142572" cy="6858000"/>
          </a:xfrm>
          <a:prstGeom prst="rect">
            <a:avLst/>
          </a:prstGeom>
          <a:ln w="12700">
            <a:miter lim="400000"/>
          </a:ln>
        </p:spPr>
      </p:pic>
      <p:sp>
        <p:nvSpPr>
          <p:cNvPr id="4" name="Shape 4"/>
          <p:cNvSpPr>
            <a:spLocks noGrp="1"/>
          </p:cNvSpPr>
          <p:nvPr>
            <p:ph type="body" idx="1"/>
          </p:nvPr>
        </p:nvSpPr>
        <p:spPr>
          <a:xfrm>
            <a:off x="317500" y="1600200"/>
            <a:ext cx="72390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5" name="Shape 5"/>
          <p:cNvSpPr>
            <a:spLocks noGrp="1"/>
          </p:cNvSpPr>
          <p:nvPr>
            <p:ph type="sldNum" sz="quarter" idx="2"/>
          </p:nvPr>
        </p:nvSpPr>
        <p:spPr>
          <a:xfrm>
            <a:off x="8428180" y="6406783"/>
            <a:ext cx="454123" cy="264252"/>
          </a:xfrm>
          <a:prstGeom prst="rect">
            <a:avLst/>
          </a:prstGeom>
          <a:ln w="12700">
            <a:miter lim="400000"/>
          </a:ln>
        </p:spPr>
        <p:txBody>
          <a:bodyPr lIns="45718" tIns="45718" rIns="45718" bIns="45718" anchor="ctr">
            <a:spAutoFit/>
          </a:bodyPr>
          <a:lstStyle>
            <a:lvl1pPr algn="ctr">
              <a:defRPr sz="1200">
                <a:solidFill>
                  <a:srgbClr val="DDD9C3"/>
                </a:solidFill>
                <a:latin typeface="Arial Bold"/>
                <a:ea typeface="Arial Bold"/>
                <a:cs typeface="Arial Bold"/>
                <a:sym typeface="Arial Bold"/>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ransition spd="med"/>
  <p:txStyles>
    <p:titleStyle>
      <a:lvl1pPr algn="ctr" defTabSz="457200">
        <a:defRPr sz="4200" b="1">
          <a:latin typeface="Gill Sans SemiBold"/>
          <a:ea typeface="Gill Sans SemiBold"/>
          <a:cs typeface="Gill Sans SemiBold"/>
          <a:sym typeface="Gill Sans SemiBold"/>
        </a:defRPr>
      </a:lvl1pPr>
      <a:lvl2pPr algn="ctr" defTabSz="457200">
        <a:defRPr sz="4200" b="1">
          <a:latin typeface="Gill Sans SemiBold"/>
          <a:ea typeface="Gill Sans SemiBold"/>
          <a:cs typeface="Gill Sans SemiBold"/>
          <a:sym typeface="Gill Sans SemiBold"/>
        </a:defRPr>
      </a:lvl2pPr>
      <a:lvl3pPr algn="ctr" defTabSz="457200">
        <a:defRPr sz="4200" b="1">
          <a:latin typeface="Gill Sans SemiBold"/>
          <a:ea typeface="Gill Sans SemiBold"/>
          <a:cs typeface="Gill Sans SemiBold"/>
          <a:sym typeface="Gill Sans SemiBold"/>
        </a:defRPr>
      </a:lvl3pPr>
      <a:lvl4pPr algn="ctr" defTabSz="457200">
        <a:defRPr sz="4200" b="1">
          <a:latin typeface="Gill Sans SemiBold"/>
          <a:ea typeface="Gill Sans SemiBold"/>
          <a:cs typeface="Gill Sans SemiBold"/>
          <a:sym typeface="Gill Sans SemiBold"/>
        </a:defRPr>
      </a:lvl4pPr>
      <a:lvl5pPr algn="ctr" defTabSz="457200">
        <a:defRPr sz="4200" b="1">
          <a:latin typeface="Gill Sans SemiBold"/>
          <a:ea typeface="Gill Sans SemiBold"/>
          <a:cs typeface="Gill Sans SemiBold"/>
          <a:sym typeface="Gill Sans SemiBold"/>
        </a:defRPr>
      </a:lvl5pPr>
      <a:lvl6pPr algn="ctr" defTabSz="457200">
        <a:defRPr sz="4200" b="1">
          <a:latin typeface="Gill Sans SemiBold"/>
          <a:ea typeface="Gill Sans SemiBold"/>
          <a:cs typeface="Gill Sans SemiBold"/>
          <a:sym typeface="Gill Sans SemiBold"/>
        </a:defRPr>
      </a:lvl6pPr>
      <a:lvl7pPr algn="ctr" defTabSz="457200">
        <a:defRPr sz="4200" b="1">
          <a:latin typeface="Gill Sans SemiBold"/>
          <a:ea typeface="Gill Sans SemiBold"/>
          <a:cs typeface="Gill Sans SemiBold"/>
          <a:sym typeface="Gill Sans SemiBold"/>
        </a:defRPr>
      </a:lvl7pPr>
      <a:lvl8pPr algn="ctr" defTabSz="457200">
        <a:defRPr sz="4200" b="1">
          <a:latin typeface="Gill Sans SemiBold"/>
          <a:ea typeface="Gill Sans SemiBold"/>
          <a:cs typeface="Gill Sans SemiBold"/>
          <a:sym typeface="Gill Sans SemiBold"/>
        </a:defRPr>
      </a:lvl8pPr>
      <a:lvl9pPr algn="ctr" defTabSz="457200">
        <a:defRPr sz="4200" b="1">
          <a:latin typeface="Gill Sans SemiBold"/>
          <a:ea typeface="Gill Sans SemiBold"/>
          <a:cs typeface="Gill Sans SemiBold"/>
          <a:sym typeface="Gill Sans SemiBold"/>
        </a:defRPr>
      </a:lvl9pPr>
    </p:titleStyle>
    <p:bodyStyle>
      <a:lvl1pPr marL="342900" indent="-342900" defTabSz="457200">
        <a:spcBef>
          <a:spcPts val="700"/>
        </a:spcBef>
        <a:buSzPct val="100000"/>
        <a:buFont typeface="Arial"/>
        <a:buChar char="•"/>
        <a:defRPr sz="3200">
          <a:latin typeface="Gill Sans"/>
          <a:ea typeface="Gill Sans"/>
          <a:cs typeface="Gill Sans"/>
          <a:sym typeface="Gill Sans"/>
        </a:defRPr>
      </a:lvl1pPr>
      <a:lvl2pPr marL="783771" indent="-326571" defTabSz="457200">
        <a:spcBef>
          <a:spcPts val="700"/>
        </a:spcBef>
        <a:buSzPct val="100000"/>
        <a:buFont typeface="Arial"/>
        <a:buChar char="–"/>
        <a:defRPr sz="3200">
          <a:latin typeface="Gill Sans"/>
          <a:ea typeface="Gill Sans"/>
          <a:cs typeface="Gill Sans"/>
          <a:sym typeface="Gill Sans"/>
        </a:defRPr>
      </a:lvl2pPr>
      <a:lvl3pPr marL="1219200" indent="-304800" defTabSz="457200">
        <a:spcBef>
          <a:spcPts val="700"/>
        </a:spcBef>
        <a:buSzPct val="100000"/>
        <a:buFont typeface="Arial"/>
        <a:buChar char="•"/>
        <a:defRPr sz="3200">
          <a:latin typeface="Gill Sans"/>
          <a:ea typeface="Gill Sans"/>
          <a:cs typeface="Gill Sans"/>
          <a:sym typeface="Gill Sans"/>
        </a:defRPr>
      </a:lvl3pPr>
      <a:lvl4pPr marL="1737360" indent="-365760" defTabSz="457200">
        <a:spcBef>
          <a:spcPts val="700"/>
        </a:spcBef>
        <a:buSzPct val="100000"/>
        <a:buFont typeface="Arial"/>
        <a:buChar char="–"/>
        <a:defRPr sz="3200">
          <a:latin typeface="Gill Sans"/>
          <a:ea typeface="Gill Sans"/>
          <a:cs typeface="Gill Sans"/>
          <a:sym typeface="Gill Sans"/>
        </a:defRPr>
      </a:lvl4pPr>
      <a:lvl5pPr marL="2194560" indent="-365760" defTabSz="457200">
        <a:spcBef>
          <a:spcPts val="700"/>
        </a:spcBef>
        <a:buSzPct val="100000"/>
        <a:buFont typeface="Arial"/>
        <a:buChar char="»"/>
        <a:defRPr sz="3200">
          <a:latin typeface="Gill Sans"/>
          <a:ea typeface="Gill Sans"/>
          <a:cs typeface="Gill Sans"/>
          <a:sym typeface="Gill Sans"/>
        </a:defRPr>
      </a:lvl5pPr>
      <a:lvl6pPr marL="2651760" indent="-365760" defTabSz="457200">
        <a:spcBef>
          <a:spcPts val="700"/>
        </a:spcBef>
        <a:buSzPct val="100000"/>
        <a:buFont typeface="Arial"/>
        <a:buChar char="•"/>
        <a:defRPr sz="3200">
          <a:latin typeface="Gill Sans"/>
          <a:ea typeface="Gill Sans"/>
          <a:cs typeface="Gill Sans"/>
          <a:sym typeface="Gill Sans"/>
        </a:defRPr>
      </a:lvl6pPr>
      <a:lvl7pPr marL="3108960" indent="-365760" defTabSz="457200">
        <a:spcBef>
          <a:spcPts val="700"/>
        </a:spcBef>
        <a:buSzPct val="100000"/>
        <a:buFont typeface="Arial"/>
        <a:buChar char="•"/>
        <a:defRPr sz="3200">
          <a:latin typeface="Gill Sans"/>
          <a:ea typeface="Gill Sans"/>
          <a:cs typeface="Gill Sans"/>
          <a:sym typeface="Gill Sans"/>
        </a:defRPr>
      </a:lvl7pPr>
      <a:lvl8pPr marL="3566159" indent="-365759" defTabSz="457200">
        <a:spcBef>
          <a:spcPts val="700"/>
        </a:spcBef>
        <a:buSzPct val="100000"/>
        <a:buFont typeface="Arial"/>
        <a:buChar char="•"/>
        <a:defRPr sz="3200">
          <a:latin typeface="Gill Sans"/>
          <a:ea typeface="Gill Sans"/>
          <a:cs typeface="Gill Sans"/>
          <a:sym typeface="Gill Sans"/>
        </a:defRPr>
      </a:lvl8pPr>
      <a:lvl9pPr marL="4023359" indent="-365759" defTabSz="457200">
        <a:spcBef>
          <a:spcPts val="700"/>
        </a:spcBef>
        <a:buSzPct val="100000"/>
        <a:buFont typeface="Arial"/>
        <a:buChar char="•"/>
        <a:defRPr sz="3200">
          <a:latin typeface="Gill Sans"/>
          <a:ea typeface="Gill Sans"/>
          <a:cs typeface="Gill Sans"/>
          <a:sym typeface="Gill Sans"/>
        </a:defRPr>
      </a:lvl9pPr>
    </p:bodyStyle>
    <p:otherStyle>
      <a:lvl1pPr algn="ctr" defTabSz="457200">
        <a:defRPr sz="1200">
          <a:solidFill>
            <a:schemeClr val="tx1"/>
          </a:solidFill>
          <a:latin typeface="+mn-lt"/>
          <a:ea typeface="+mn-ea"/>
          <a:cs typeface="+mn-cs"/>
          <a:sym typeface="Arial Bold"/>
        </a:defRPr>
      </a:lvl1pPr>
      <a:lvl2pPr algn="ctr" defTabSz="457200">
        <a:defRPr sz="1200">
          <a:solidFill>
            <a:schemeClr val="tx1"/>
          </a:solidFill>
          <a:latin typeface="+mn-lt"/>
          <a:ea typeface="+mn-ea"/>
          <a:cs typeface="+mn-cs"/>
          <a:sym typeface="Arial Bold"/>
        </a:defRPr>
      </a:lvl2pPr>
      <a:lvl3pPr algn="ctr" defTabSz="457200">
        <a:defRPr sz="1200">
          <a:solidFill>
            <a:schemeClr val="tx1"/>
          </a:solidFill>
          <a:latin typeface="+mn-lt"/>
          <a:ea typeface="+mn-ea"/>
          <a:cs typeface="+mn-cs"/>
          <a:sym typeface="Arial Bold"/>
        </a:defRPr>
      </a:lvl3pPr>
      <a:lvl4pPr algn="ctr" defTabSz="457200">
        <a:defRPr sz="1200">
          <a:solidFill>
            <a:schemeClr val="tx1"/>
          </a:solidFill>
          <a:latin typeface="+mn-lt"/>
          <a:ea typeface="+mn-ea"/>
          <a:cs typeface="+mn-cs"/>
          <a:sym typeface="Arial Bold"/>
        </a:defRPr>
      </a:lvl4pPr>
      <a:lvl5pPr algn="ctr" defTabSz="457200">
        <a:defRPr sz="1200">
          <a:solidFill>
            <a:schemeClr val="tx1"/>
          </a:solidFill>
          <a:latin typeface="+mn-lt"/>
          <a:ea typeface="+mn-ea"/>
          <a:cs typeface="+mn-cs"/>
          <a:sym typeface="Arial Bold"/>
        </a:defRPr>
      </a:lvl5pPr>
      <a:lvl6pPr algn="ctr" defTabSz="457200">
        <a:defRPr sz="1200">
          <a:solidFill>
            <a:schemeClr val="tx1"/>
          </a:solidFill>
          <a:latin typeface="+mn-lt"/>
          <a:ea typeface="+mn-ea"/>
          <a:cs typeface="+mn-cs"/>
          <a:sym typeface="Arial Bold"/>
        </a:defRPr>
      </a:lvl6pPr>
      <a:lvl7pPr algn="ctr" defTabSz="457200">
        <a:defRPr sz="1200">
          <a:solidFill>
            <a:schemeClr val="tx1"/>
          </a:solidFill>
          <a:latin typeface="+mn-lt"/>
          <a:ea typeface="+mn-ea"/>
          <a:cs typeface="+mn-cs"/>
          <a:sym typeface="Arial Bold"/>
        </a:defRPr>
      </a:lvl7pPr>
      <a:lvl8pPr algn="ctr" defTabSz="457200">
        <a:defRPr sz="1200">
          <a:solidFill>
            <a:schemeClr val="tx1"/>
          </a:solidFill>
          <a:latin typeface="+mn-lt"/>
          <a:ea typeface="+mn-ea"/>
          <a:cs typeface="+mn-cs"/>
          <a:sym typeface="Arial Bold"/>
        </a:defRPr>
      </a:lvl8pPr>
      <a:lvl9pPr algn="ctr" defTabSz="457200">
        <a:defRPr sz="1200">
          <a:solidFill>
            <a:schemeClr val="tx1"/>
          </a:solidFill>
          <a:latin typeface="+mn-lt"/>
          <a:ea typeface="+mn-ea"/>
          <a:cs typeface="+mn-cs"/>
          <a:sym typeface="Arial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hyperlink" Target="http://upload.wikimedia.org/wikipedia/commons/c/c3/Compact-Fluorescent-Bulb.jpg"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feedtheplanet.worldchefs.org/Sustainability"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BE7CA88-0683-48F6-BF88-9E14586C9963}"/>
              </a:ext>
            </a:extLst>
          </p:cNvPr>
          <p:cNvSpPr>
            <a:spLocks noGrp="1" noChangeArrowheads="1"/>
          </p:cNvSpPr>
          <p:nvPr>
            <p:ph type="title"/>
          </p:nvPr>
        </p:nvSpPr>
        <p:spPr>
          <a:xfrm>
            <a:off x="0" y="0"/>
            <a:ext cx="8077200" cy="685800"/>
          </a:xfrm>
        </p:spPr>
        <p:txBody>
          <a:bodyPr>
            <a:normAutofit fontScale="90000"/>
          </a:bodyPr>
          <a:lstStyle/>
          <a:p>
            <a:pPr algn="l"/>
            <a:r>
              <a:rPr lang="en-US" altLang="en-US" sz="4000">
                <a:solidFill>
                  <a:schemeClr val="tx1"/>
                </a:solidFill>
              </a:rPr>
              <a:t>Importance of Education</a:t>
            </a:r>
          </a:p>
        </p:txBody>
      </p:sp>
      <p:pic>
        <p:nvPicPr>
          <p:cNvPr id="12291" name="Picture 3" descr="C:\Users\ckoetke\Pictures\photos 4 25 17\Chile\oct 19 14 1902.JPG">
            <a:extLst>
              <a:ext uri="{FF2B5EF4-FFF2-40B4-BE49-F238E27FC236}">
                <a16:creationId xmlns:a16="http://schemas.microsoft.com/office/drawing/2014/main" id="{5767B42C-4D29-4921-9DD5-94466F8E8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828329"/>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a:extLst>
              <a:ext uri="{FF2B5EF4-FFF2-40B4-BE49-F238E27FC236}">
                <a16:creationId xmlns:a16="http://schemas.microsoft.com/office/drawing/2014/main" id="{0DB0F803-AA1B-44B7-BAE6-3EA0F6A92B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309" y="4572000"/>
            <a:ext cx="28956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ckoetke\Pictures\photos 4 25 17\India\RPV_7024.JPG">
            <a:extLst>
              <a:ext uri="{FF2B5EF4-FFF2-40B4-BE49-F238E27FC236}">
                <a16:creationId xmlns:a16="http://schemas.microsoft.com/office/drawing/2014/main" id="{C7C287BF-5FD6-4B76-9981-AF00D7E8DF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786389"/>
            <a:ext cx="4223324"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a:extLst>
              <a:ext uri="{FF2B5EF4-FFF2-40B4-BE49-F238E27FC236}">
                <a16:creationId xmlns:a16="http://schemas.microsoft.com/office/drawing/2014/main" id="{5A2CAA0F-1D34-41D2-84A3-EED215C059B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6527" y="786389"/>
            <a:ext cx="2660655" cy="354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7058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dirty="0"/>
              <a:t>Culinary Schools and Sustainability</a:t>
            </a:r>
          </a:p>
        </p:txBody>
      </p:sp>
      <p:sp>
        <p:nvSpPr>
          <p:cNvPr id="5" name="TextBox 4"/>
          <p:cNvSpPr txBox="1"/>
          <p:nvPr/>
        </p:nvSpPr>
        <p:spPr>
          <a:xfrm>
            <a:off x="434182" y="838200"/>
            <a:ext cx="7242452" cy="830997"/>
          </a:xfrm>
          <a:prstGeom prst="rect">
            <a:avLst/>
          </a:prstGeom>
          <a:solidFill>
            <a:schemeClr val="tx2">
              <a:lumMod val="40000"/>
              <a:lumOff val="60000"/>
              <a:alpha val="35000"/>
            </a:schemeClr>
          </a:solidFill>
        </p:spPr>
        <p:txBody>
          <a:bodyPr wrap="square" rtlCol="0">
            <a:spAutoFit/>
          </a:bodyPr>
          <a:lstStyle/>
          <a:p>
            <a:r>
              <a:rPr lang="en-US" sz="2400" dirty="0"/>
              <a:t>Across the world, culinary schools are adopting sustainability as a core part of their curriculum.  </a:t>
            </a:r>
          </a:p>
        </p:txBody>
      </p:sp>
      <p:sp>
        <p:nvSpPr>
          <p:cNvPr id="6" name="TextBox 5"/>
          <p:cNvSpPr txBox="1"/>
          <p:nvPr/>
        </p:nvSpPr>
        <p:spPr>
          <a:xfrm>
            <a:off x="434182" y="1868030"/>
            <a:ext cx="7242452" cy="523220"/>
          </a:xfrm>
          <a:prstGeom prst="rect">
            <a:avLst/>
          </a:prstGeom>
          <a:solidFill>
            <a:schemeClr val="bg1">
              <a:lumMod val="85000"/>
            </a:schemeClr>
          </a:solidFill>
        </p:spPr>
        <p:txBody>
          <a:bodyPr wrap="square" rtlCol="0">
            <a:spAutoFit/>
          </a:bodyPr>
          <a:lstStyle/>
          <a:p>
            <a:r>
              <a:rPr lang="en-US" sz="2800" u="sng" dirty="0"/>
              <a:t>It is critical that we teach it as it is the future. </a:t>
            </a:r>
            <a:endParaRPr lang="en-US" altLang="en-US" sz="2400" dirty="0"/>
          </a:p>
        </p:txBody>
      </p:sp>
      <p:sp>
        <p:nvSpPr>
          <p:cNvPr id="7" name="Content Placeholder 2">
            <a:extLst>
              <a:ext uri="{FF2B5EF4-FFF2-40B4-BE49-F238E27FC236}">
                <a16:creationId xmlns:a16="http://schemas.microsoft.com/office/drawing/2014/main" id="{6DD457F5-378C-4F1D-BE20-5C2540AA4971}"/>
              </a:ext>
            </a:extLst>
          </p:cNvPr>
          <p:cNvSpPr>
            <a:spLocks noGrp="1"/>
          </p:cNvSpPr>
          <p:nvPr>
            <p:ph idx="1"/>
          </p:nvPr>
        </p:nvSpPr>
        <p:spPr>
          <a:xfrm>
            <a:off x="434182" y="2628145"/>
            <a:ext cx="6186743" cy="4162044"/>
          </a:xfrm>
        </p:spPr>
        <p:txBody>
          <a:bodyPr>
            <a:normAutofit fontScale="62500" lnSpcReduction="20000"/>
          </a:bodyPr>
          <a:lstStyle/>
          <a:p>
            <a:r>
              <a:rPr lang="en-US" dirty="0"/>
              <a:t>Sustainability curriculum</a:t>
            </a:r>
          </a:p>
          <a:p>
            <a:r>
              <a:rPr lang="en-US" dirty="0"/>
              <a:t>Sustainability clubs</a:t>
            </a:r>
          </a:p>
          <a:p>
            <a:r>
              <a:rPr lang="en-US" dirty="0"/>
              <a:t>School gardens</a:t>
            </a:r>
          </a:p>
          <a:p>
            <a:r>
              <a:rPr lang="en-US" dirty="0"/>
              <a:t>Local farmer partnerships</a:t>
            </a:r>
          </a:p>
          <a:p>
            <a:r>
              <a:rPr lang="en-US" dirty="0"/>
              <a:t>Aquaculture on campus</a:t>
            </a:r>
          </a:p>
          <a:p>
            <a:r>
              <a:rPr lang="en-US" dirty="0"/>
              <a:t>Composting and recycling</a:t>
            </a:r>
          </a:p>
          <a:p>
            <a:r>
              <a:rPr lang="en-US" dirty="0"/>
              <a:t>Bee keeping</a:t>
            </a:r>
          </a:p>
          <a:p>
            <a:r>
              <a:rPr lang="en-US" dirty="0"/>
              <a:t>Energy and water usage studies on campus</a:t>
            </a:r>
          </a:p>
          <a:p>
            <a:r>
              <a:rPr lang="en-US" dirty="0"/>
              <a:t>Waste audits</a:t>
            </a:r>
          </a:p>
          <a:p>
            <a:r>
              <a:rPr lang="en-US" dirty="0"/>
              <a:t>Studies in local cuisines</a:t>
            </a:r>
          </a:p>
          <a:p>
            <a:r>
              <a:rPr lang="en-US" dirty="0"/>
              <a:t>Increased focus on teaching low or no animal protein cuisine</a:t>
            </a:r>
          </a:p>
          <a:p>
            <a:endParaRPr lang="en-US" dirty="0"/>
          </a:p>
        </p:txBody>
      </p:sp>
    </p:spTree>
    <p:extLst>
      <p:ext uri="{BB962C8B-B14F-4D97-AF65-F5344CB8AC3E}">
        <p14:creationId xmlns:p14="http://schemas.microsoft.com/office/powerpoint/2010/main" val="232767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DD9C3"/>
                </a:solidFill>
              </a:rPr>
              <a:t>12</a:t>
            </a:fld>
            <a:endParaRPr sz="1200" dirty="0">
              <a:solidFill>
                <a:srgbClr val="DDD9C3"/>
              </a:solidFill>
            </a:endParaRPr>
          </a:p>
        </p:txBody>
      </p:sp>
      <p:sp>
        <p:nvSpPr>
          <p:cNvPr id="5" name="Title 1"/>
          <p:cNvSpPr>
            <a:spLocks noGrp="1"/>
          </p:cNvSpPr>
          <p:nvPr>
            <p:ph type="title"/>
          </p:nvPr>
        </p:nvSpPr>
        <p:spPr>
          <a:xfrm>
            <a:off x="-152400" y="54849"/>
            <a:ext cx="8229600" cy="1143000"/>
          </a:xfrm>
        </p:spPr>
        <p:txBody>
          <a:bodyPr>
            <a:normAutofit/>
          </a:bodyPr>
          <a:lstStyle/>
          <a:p>
            <a:r>
              <a:rPr lang="en-US" sz="3600" dirty="0"/>
              <a:t>Worldchefs Sustainability Curriculum</a:t>
            </a:r>
          </a:p>
        </p:txBody>
      </p:sp>
      <p:sp>
        <p:nvSpPr>
          <p:cNvPr id="6" name="Content Placeholder 2"/>
          <p:cNvSpPr txBox="1">
            <a:spLocks/>
          </p:cNvSpPr>
          <p:nvPr/>
        </p:nvSpPr>
        <p:spPr>
          <a:xfrm>
            <a:off x="457201" y="1600200"/>
            <a:ext cx="4419600" cy="49258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42900" indent="-342900" defTabSz="457200">
              <a:spcBef>
                <a:spcPts val="600"/>
              </a:spcBef>
              <a:buSzPct val="100000"/>
              <a:buFont typeface="Arial"/>
              <a:buChar char="•"/>
              <a:defRPr sz="2800">
                <a:latin typeface="Gill Sans"/>
                <a:ea typeface="Gill Sans"/>
                <a:cs typeface="Gill Sans"/>
                <a:sym typeface="Gill Sans"/>
              </a:defRPr>
            </a:lvl1pPr>
            <a:lvl2pPr marL="790575" indent="-333375" defTabSz="457200">
              <a:spcBef>
                <a:spcPts val="600"/>
              </a:spcBef>
              <a:buSzPct val="100000"/>
              <a:buFont typeface="Arial"/>
              <a:buChar char="–"/>
              <a:defRPr sz="2800">
                <a:latin typeface="Gill Sans"/>
                <a:ea typeface="Gill Sans"/>
                <a:cs typeface="Gill Sans"/>
                <a:sym typeface="Gill Sans"/>
              </a:defRPr>
            </a:lvl2pPr>
            <a:lvl3pPr marL="1234438" indent="-320038" defTabSz="457200">
              <a:spcBef>
                <a:spcPts val="600"/>
              </a:spcBef>
              <a:buSzPct val="100000"/>
              <a:buFont typeface="Arial"/>
              <a:buChar char="•"/>
              <a:defRPr sz="2800">
                <a:latin typeface="Gill Sans"/>
                <a:ea typeface="Gill Sans"/>
                <a:cs typeface="Gill Sans"/>
                <a:sym typeface="Gill Sans"/>
              </a:defRPr>
            </a:lvl3pPr>
            <a:lvl4pPr marL="1727200" indent="-355600" defTabSz="457200">
              <a:spcBef>
                <a:spcPts val="600"/>
              </a:spcBef>
              <a:buSzPct val="100000"/>
              <a:buFont typeface="Arial"/>
              <a:buChar char="–"/>
              <a:defRPr sz="2800">
                <a:latin typeface="Gill Sans"/>
                <a:ea typeface="Gill Sans"/>
                <a:cs typeface="Gill Sans"/>
                <a:sym typeface="Gill Sans"/>
              </a:defRPr>
            </a:lvl4pPr>
            <a:lvl5pPr marL="2184400" indent="-355600" defTabSz="457200">
              <a:spcBef>
                <a:spcPts val="600"/>
              </a:spcBef>
              <a:buSzPct val="100000"/>
              <a:buFont typeface="Arial"/>
              <a:buChar char="»"/>
              <a:defRPr sz="2800">
                <a:latin typeface="Gill Sans"/>
                <a:ea typeface="Gill Sans"/>
                <a:cs typeface="Gill Sans"/>
                <a:sym typeface="Gill Sans"/>
              </a:defRPr>
            </a:lvl5pPr>
            <a:lvl6pPr marL="2651760" indent="-365760" defTabSz="457200">
              <a:spcBef>
                <a:spcPts val="700"/>
              </a:spcBef>
              <a:buSzPct val="100000"/>
              <a:buFont typeface="Arial"/>
              <a:buChar char="•"/>
              <a:defRPr sz="3200">
                <a:latin typeface="Gill Sans"/>
                <a:ea typeface="Gill Sans"/>
                <a:cs typeface="Gill Sans"/>
                <a:sym typeface="Gill Sans"/>
              </a:defRPr>
            </a:lvl6pPr>
            <a:lvl7pPr marL="3108960" indent="-365760" defTabSz="457200">
              <a:spcBef>
                <a:spcPts val="700"/>
              </a:spcBef>
              <a:buSzPct val="100000"/>
              <a:buFont typeface="Arial"/>
              <a:buChar char="•"/>
              <a:defRPr sz="3200">
                <a:latin typeface="Gill Sans"/>
                <a:ea typeface="Gill Sans"/>
                <a:cs typeface="Gill Sans"/>
                <a:sym typeface="Gill Sans"/>
              </a:defRPr>
            </a:lvl7pPr>
            <a:lvl8pPr marL="3566159" indent="-365759" defTabSz="457200">
              <a:spcBef>
                <a:spcPts val="700"/>
              </a:spcBef>
              <a:buSzPct val="100000"/>
              <a:buFont typeface="Arial"/>
              <a:buChar char="•"/>
              <a:defRPr sz="3200">
                <a:latin typeface="Gill Sans"/>
                <a:ea typeface="Gill Sans"/>
                <a:cs typeface="Gill Sans"/>
                <a:sym typeface="Gill Sans"/>
              </a:defRPr>
            </a:lvl8pPr>
            <a:lvl9pPr marL="4023359" indent="-365759" defTabSz="457200">
              <a:spcBef>
                <a:spcPts val="700"/>
              </a:spcBef>
              <a:buSzPct val="100000"/>
              <a:buFont typeface="Arial"/>
              <a:buChar char="•"/>
              <a:defRPr sz="3200">
                <a:latin typeface="Gill Sans"/>
                <a:ea typeface="Gill Sans"/>
                <a:cs typeface="Gill Sans"/>
                <a:sym typeface="Gill Sans"/>
              </a:defRPr>
            </a:lvl9pPr>
          </a:lstStyle>
          <a:p>
            <a:r>
              <a:rPr lang="en-US" sz="2400" dirty="0"/>
              <a:t>Create a sustainability curriculum that is:</a:t>
            </a:r>
          </a:p>
          <a:p>
            <a:pPr lvl="1"/>
            <a:r>
              <a:rPr lang="en-US" sz="2400" dirty="0"/>
              <a:t>Not too in-depth, but enough material to matter</a:t>
            </a:r>
          </a:p>
          <a:p>
            <a:pPr lvl="1"/>
            <a:r>
              <a:rPr lang="en-US" sz="2400" dirty="0"/>
              <a:t>Globally relevant</a:t>
            </a:r>
          </a:p>
          <a:p>
            <a:pPr lvl="1"/>
            <a:r>
              <a:rPr lang="en-US" sz="2400" dirty="0"/>
              <a:t>For culinary education </a:t>
            </a:r>
            <a:r>
              <a:rPr lang="en-US" sz="2400" u="sng" dirty="0"/>
              <a:t>and</a:t>
            </a:r>
            <a:r>
              <a:rPr lang="en-US" sz="2400" dirty="0"/>
              <a:t> chef education</a:t>
            </a:r>
          </a:p>
          <a:p>
            <a:pPr lvl="1"/>
            <a:r>
              <a:rPr lang="en-US" sz="2400" dirty="0"/>
              <a:t>Not too long, but long enough</a:t>
            </a:r>
          </a:p>
          <a:p>
            <a:pPr lvl="1"/>
            <a:r>
              <a:rPr lang="en-US" sz="2400" dirty="0"/>
              <a:t>Flexible</a:t>
            </a:r>
          </a:p>
          <a:p>
            <a:pPr lvl="1"/>
            <a:r>
              <a:rPr lang="en-US" sz="2400" dirty="0"/>
              <a:t>Customizable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628" y="1576192"/>
            <a:ext cx="2885684" cy="3847578"/>
          </a:xfrm>
          <a:prstGeom prst="rect">
            <a:avLst/>
          </a:prstGeom>
        </p:spPr>
      </p:pic>
    </p:spTree>
    <p:extLst>
      <p:ext uri="{BB962C8B-B14F-4D97-AF65-F5344CB8AC3E}">
        <p14:creationId xmlns:p14="http://schemas.microsoft.com/office/powerpoint/2010/main" val="23319346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661" y="-255952"/>
            <a:ext cx="7239000" cy="1508126"/>
          </a:xfrm>
        </p:spPr>
        <p:txBody>
          <a:bodyPr>
            <a:normAutofit/>
          </a:bodyPr>
          <a:lstStyle/>
          <a:p>
            <a:r>
              <a:rPr lang="en-US" sz="4000" dirty="0"/>
              <a:t>The Outline</a:t>
            </a:r>
          </a:p>
        </p:txBody>
      </p:sp>
      <p:sp>
        <p:nvSpPr>
          <p:cNvPr id="3" name="Content Placeholder 2"/>
          <p:cNvSpPr>
            <a:spLocks noGrp="1"/>
          </p:cNvSpPr>
          <p:nvPr>
            <p:ph idx="1"/>
          </p:nvPr>
        </p:nvSpPr>
        <p:spPr>
          <a:xfrm>
            <a:off x="152400" y="914400"/>
            <a:ext cx="8229600" cy="4525963"/>
          </a:xfrm>
        </p:spPr>
        <p:txBody>
          <a:bodyPr>
            <a:normAutofit/>
          </a:bodyPr>
          <a:lstStyle/>
          <a:p>
            <a:r>
              <a:rPr lang="en-US" sz="2800" dirty="0"/>
              <a:t>Part I: Understanding the big picture</a:t>
            </a:r>
          </a:p>
          <a:p>
            <a:r>
              <a:rPr lang="en-US" sz="2800" dirty="0"/>
              <a:t>Part II: Agriculture—from the dirt</a:t>
            </a:r>
          </a:p>
          <a:p>
            <a:r>
              <a:rPr lang="en-US" sz="2800" dirty="0"/>
              <a:t>Part III: Agriculture—animals as food</a:t>
            </a:r>
          </a:p>
          <a:p>
            <a:r>
              <a:rPr lang="en-US" sz="2800" dirty="0"/>
              <a:t>Part IV: Seafood</a:t>
            </a:r>
          </a:p>
          <a:p>
            <a:r>
              <a:rPr lang="en-US" sz="2800" dirty="0"/>
              <a:t>Part V: Energy</a:t>
            </a:r>
          </a:p>
          <a:p>
            <a:r>
              <a:rPr lang="en-US" sz="2800" dirty="0"/>
              <a:t>Part VI: Water</a:t>
            </a:r>
          </a:p>
          <a:p>
            <a:r>
              <a:rPr lang="en-US" sz="2800" dirty="0"/>
              <a:t>Part VII: Waste</a:t>
            </a:r>
          </a:p>
        </p:txBody>
      </p:sp>
      <p:pic>
        <p:nvPicPr>
          <p:cNvPr id="5" name="Picture 3" descr="Pics 711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508" y="5005506"/>
            <a:ext cx="2821661"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G_3143"/>
          <p:cNvPicPr>
            <a:picLocks noChangeAspect="1" noChangeArrowheads="1"/>
          </p:cNvPicPr>
          <p:nvPr/>
        </p:nvPicPr>
        <p:blipFill rotWithShape="1">
          <a:blip r:embed="rId4">
            <a:extLst>
              <a:ext uri="{28A0092B-C50C-407E-A947-70E740481C1C}">
                <a14:useLocalDpi xmlns:a14="http://schemas.microsoft.com/office/drawing/2010/main" val="0"/>
              </a:ext>
            </a:extLst>
          </a:blip>
          <a:srcRect r="17892"/>
          <a:stretch/>
        </p:blipFill>
        <p:spPr bwMode="auto">
          <a:xfrm>
            <a:off x="2590800" y="5006887"/>
            <a:ext cx="2158141"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File:Compact-Fluorescent-Bulb.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859"/>
          <a:stretch>
            <a:fillRect/>
          </a:stretch>
        </p:blipFill>
        <p:spPr bwMode="auto">
          <a:xfrm>
            <a:off x="6098357" y="1396195"/>
            <a:ext cx="1697134" cy="175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DSC_1779_lowres_recolor"/>
          <p:cNvPicPr>
            <a:picLocks noChangeAspect="1" noChangeArrowheads="1"/>
          </p:cNvPicPr>
          <p:nvPr/>
        </p:nvPicPr>
        <p:blipFill>
          <a:blip r:embed="rId7" cstate="print">
            <a:lum bright="4000" contrast="22000"/>
            <a:extLst>
              <a:ext uri="{28A0092B-C50C-407E-A947-70E740481C1C}">
                <a14:useLocalDpi xmlns:a14="http://schemas.microsoft.com/office/drawing/2010/main" val="0"/>
              </a:ext>
            </a:extLst>
          </a:blip>
          <a:srcRect t="22742" b="15848"/>
          <a:stretch>
            <a:fillRect/>
          </a:stretch>
        </p:blipFill>
        <p:spPr bwMode="auto">
          <a:xfrm>
            <a:off x="3267364" y="3230197"/>
            <a:ext cx="4581236" cy="168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DD9C3"/>
                </a:solidFill>
              </a:rPr>
              <a:t>14</a:t>
            </a:fld>
            <a:endParaRPr sz="1200" dirty="0">
              <a:solidFill>
                <a:srgbClr val="DDD9C3"/>
              </a:solidFill>
            </a:endParaRPr>
          </a:p>
        </p:txBody>
      </p:sp>
      <p:sp>
        <p:nvSpPr>
          <p:cNvPr id="5" name="Title 1"/>
          <p:cNvSpPr>
            <a:spLocks noGrp="1"/>
          </p:cNvSpPr>
          <p:nvPr>
            <p:ph type="title"/>
          </p:nvPr>
        </p:nvSpPr>
        <p:spPr>
          <a:xfrm>
            <a:off x="401782" y="161989"/>
            <a:ext cx="8229600" cy="1143000"/>
          </a:xfrm>
        </p:spPr>
        <p:txBody>
          <a:bodyPr>
            <a:normAutofit fontScale="90000"/>
          </a:bodyPr>
          <a:lstStyle/>
          <a:p>
            <a:r>
              <a:rPr lang="en-US" sz="2800" dirty="0"/>
              <a:t>The Curriculum</a:t>
            </a:r>
            <a:br>
              <a:rPr lang="en-US" sz="2800" dirty="0"/>
            </a:br>
            <a:r>
              <a:rPr lang="en-US" sz="2800" dirty="0"/>
              <a:t>7 class days, each of 2-3 hours</a:t>
            </a:r>
            <a:br>
              <a:rPr lang="en-US" sz="2800" dirty="0"/>
            </a:br>
            <a:r>
              <a:rPr lang="en-US" sz="2800" dirty="0"/>
              <a:t>Designed to be flexible</a:t>
            </a:r>
          </a:p>
        </p:txBody>
      </p:sp>
      <p:sp>
        <p:nvSpPr>
          <p:cNvPr id="7" name="Content Placeholder 5"/>
          <p:cNvSpPr txBox="1">
            <a:spLocks/>
          </p:cNvSpPr>
          <p:nvPr/>
        </p:nvSpPr>
        <p:spPr>
          <a:xfrm>
            <a:off x="381000" y="1600200"/>
            <a:ext cx="2978727" cy="4524311"/>
          </a:xfrm>
          <a:prstGeom prst="rect">
            <a:avLst/>
          </a:prstGeom>
          <a:solidFill>
            <a:schemeClr val="accent1">
              <a:alpha val="49000"/>
            </a:schemeClr>
          </a:solidFill>
          <a:ln w="12700">
            <a:miter lim="400000"/>
          </a:ln>
        </p:spPr>
        <p:txBody>
          <a:bodyPr wrap="square" lIns="45718" tIns="45718" rIns="45718" bIns="45718" anchor="ctr">
            <a:spAutoFit/>
          </a:bodyPr>
          <a:lstStyle>
            <a:lvl1pPr algn="ctr" defTabSz="457200">
              <a:defRPr sz="1200">
                <a:solidFill>
                  <a:srgbClr val="DDD9C3"/>
                </a:solidFill>
                <a:latin typeface="Arial Bold"/>
                <a:ea typeface="Arial Bold"/>
                <a:cs typeface="Arial Bold"/>
                <a:sym typeface="Arial Bold"/>
              </a:defRPr>
            </a:lvl1pPr>
            <a:lvl2pPr defTabSz="457200">
              <a:defRPr>
                <a:latin typeface="+mj-lt"/>
                <a:ea typeface="+mj-ea"/>
                <a:cs typeface="+mj-cs"/>
                <a:sym typeface="Avenir Roman"/>
              </a:defRPr>
            </a:lvl2pPr>
            <a:lvl3pPr defTabSz="457200">
              <a:defRPr>
                <a:latin typeface="+mj-lt"/>
                <a:ea typeface="+mj-ea"/>
                <a:cs typeface="+mj-cs"/>
                <a:sym typeface="Avenir Roman"/>
              </a:defRPr>
            </a:lvl3pPr>
            <a:lvl4pPr defTabSz="457200">
              <a:defRPr>
                <a:latin typeface="+mj-lt"/>
                <a:ea typeface="+mj-ea"/>
                <a:cs typeface="+mj-cs"/>
                <a:sym typeface="Avenir Roman"/>
              </a:defRPr>
            </a:lvl4pPr>
            <a:lvl5pPr defTabSz="457200">
              <a:defRPr>
                <a:latin typeface="+mj-lt"/>
                <a:ea typeface="+mj-ea"/>
                <a:cs typeface="+mj-cs"/>
                <a:sym typeface="Avenir Roman"/>
              </a:defRPr>
            </a:lvl5pPr>
            <a:lvl6pPr defTabSz="457200">
              <a:defRPr>
                <a:latin typeface="+mj-lt"/>
                <a:ea typeface="+mj-ea"/>
                <a:cs typeface="+mj-cs"/>
                <a:sym typeface="Avenir Roman"/>
              </a:defRPr>
            </a:lvl6pPr>
            <a:lvl7pPr defTabSz="457200">
              <a:defRPr>
                <a:latin typeface="+mj-lt"/>
                <a:ea typeface="+mj-ea"/>
                <a:cs typeface="+mj-cs"/>
                <a:sym typeface="Avenir Roman"/>
              </a:defRPr>
            </a:lvl7pPr>
            <a:lvl8pPr defTabSz="457200">
              <a:defRPr>
                <a:latin typeface="+mj-lt"/>
                <a:ea typeface="+mj-ea"/>
                <a:cs typeface="+mj-cs"/>
                <a:sym typeface="Avenir Roman"/>
              </a:defRPr>
            </a:lvl8pPr>
            <a:lvl9pPr defTabSz="457200">
              <a:defRPr>
                <a:latin typeface="+mj-lt"/>
                <a:ea typeface="+mj-ea"/>
                <a:cs typeface="+mj-cs"/>
                <a:sym typeface="Avenir Roman"/>
              </a:defRPr>
            </a:lvl9pPr>
          </a:lstStyle>
          <a:p>
            <a:pPr algn="l"/>
            <a:r>
              <a:rPr lang="en-US" sz="2400" dirty="0">
                <a:solidFill>
                  <a:schemeClr val="tx1"/>
                </a:solidFill>
                <a:latin typeface="Gill Sans"/>
              </a:rPr>
              <a:t>Daily Materials:</a:t>
            </a:r>
          </a:p>
          <a:p>
            <a:pPr marL="342900" indent="-342900" algn="l">
              <a:buFont typeface="Arial" pitchFamily="34" charset="0"/>
              <a:buChar char="•"/>
            </a:pPr>
            <a:r>
              <a:rPr lang="en-US" sz="2400" dirty="0">
                <a:solidFill>
                  <a:schemeClr val="tx1"/>
                </a:solidFill>
                <a:latin typeface="Gill Sans"/>
              </a:rPr>
              <a:t>Power point with many notes</a:t>
            </a:r>
          </a:p>
          <a:p>
            <a:pPr marL="342900" indent="-342900" algn="l">
              <a:buFont typeface="Arial" pitchFamily="34" charset="0"/>
              <a:buChar char="•"/>
            </a:pPr>
            <a:r>
              <a:rPr lang="en-US" sz="2400" dirty="0">
                <a:solidFill>
                  <a:schemeClr val="tx1"/>
                </a:solidFill>
                <a:latin typeface="Gill Sans"/>
              </a:rPr>
              <a:t>Detailed lesson plan</a:t>
            </a:r>
          </a:p>
          <a:p>
            <a:pPr marL="342900" indent="-342900" algn="l">
              <a:buFont typeface="Arial" pitchFamily="34" charset="0"/>
              <a:buChar char="•"/>
            </a:pPr>
            <a:r>
              <a:rPr lang="en-US" sz="2400" dirty="0">
                <a:solidFill>
                  <a:schemeClr val="tx1"/>
                </a:solidFill>
                <a:latin typeface="Gill Sans"/>
              </a:rPr>
              <a:t>Assignments and Quizzes</a:t>
            </a:r>
          </a:p>
          <a:p>
            <a:pPr marL="342900" indent="-342900" algn="l">
              <a:buFont typeface="Arial" pitchFamily="34" charset="0"/>
              <a:buChar char="•"/>
            </a:pPr>
            <a:r>
              <a:rPr lang="en-US" sz="2400" dirty="0">
                <a:solidFill>
                  <a:schemeClr val="tx1"/>
                </a:solidFill>
                <a:latin typeface="Gill Sans"/>
              </a:rPr>
              <a:t>Additional resources</a:t>
            </a:r>
          </a:p>
          <a:p>
            <a:pPr marL="342900" indent="-342900" algn="l">
              <a:buFont typeface="Arial" pitchFamily="34" charset="0"/>
              <a:buChar char="•"/>
            </a:pPr>
            <a:r>
              <a:rPr lang="en-US" sz="2400" dirty="0">
                <a:solidFill>
                  <a:schemeClr val="tx1"/>
                </a:solidFill>
                <a:latin typeface="Gill Sans"/>
              </a:rPr>
              <a:t>Activity ideas</a:t>
            </a:r>
          </a:p>
          <a:p>
            <a:pPr marL="342900" indent="-342900" algn="l">
              <a:buFont typeface="Arial" pitchFamily="34" charset="0"/>
              <a:buChar char="•"/>
            </a:pPr>
            <a:r>
              <a:rPr lang="en-US" sz="2400" dirty="0">
                <a:solidFill>
                  <a:schemeClr val="tx1"/>
                </a:solidFill>
                <a:latin typeface="Gill Sans"/>
              </a:rPr>
              <a:t>How to bring it local</a:t>
            </a:r>
          </a:p>
        </p:txBody>
      </p:sp>
      <p:sp>
        <p:nvSpPr>
          <p:cNvPr id="6" name="Espace réservé du contenu 2">
            <a:extLst>
              <a:ext uri="{FF2B5EF4-FFF2-40B4-BE49-F238E27FC236}">
                <a16:creationId xmlns:a16="http://schemas.microsoft.com/office/drawing/2014/main" id="{1BE319EF-0484-4EAE-AC49-CB5A95ABE4A5}"/>
              </a:ext>
            </a:extLst>
          </p:cNvPr>
          <p:cNvSpPr txBox="1">
            <a:spLocks/>
          </p:cNvSpPr>
          <p:nvPr/>
        </p:nvSpPr>
        <p:spPr>
          <a:xfrm>
            <a:off x="3581401" y="1752600"/>
            <a:ext cx="4114800" cy="14678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fontScale="92500" lnSpcReduction="20000"/>
          </a:bodyPr>
          <a:lstStyle>
            <a:lvl1pPr marL="342900" indent="-342900" defTabSz="457200">
              <a:spcBef>
                <a:spcPts val="600"/>
              </a:spcBef>
              <a:buSzPct val="100000"/>
              <a:buFont typeface="Arial"/>
              <a:buChar char="•"/>
              <a:defRPr sz="2800">
                <a:latin typeface="Gill Sans"/>
                <a:ea typeface="Gill Sans"/>
                <a:cs typeface="Gill Sans"/>
                <a:sym typeface="Gill Sans"/>
              </a:defRPr>
            </a:lvl1pPr>
            <a:lvl2pPr marL="790575" indent="-333375" defTabSz="457200">
              <a:spcBef>
                <a:spcPts val="600"/>
              </a:spcBef>
              <a:buSzPct val="100000"/>
              <a:buFont typeface="Arial"/>
              <a:buChar char="–"/>
              <a:defRPr sz="2800">
                <a:latin typeface="Gill Sans"/>
                <a:ea typeface="Gill Sans"/>
                <a:cs typeface="Gill Sans"/>
                <a:sym typeface="Gill Sans"/>
              </a:defRPr>
            </a:lvl2pPr>
            <a:lvl3pPr marL="1234438" indent="-320038" defTabSz="457200">
              <a:spcBef>
                <a:spcPts val="600"/>
              </a:spcBef>
              <a:buSzPct val="100000"/>
              <a:buFont typeface="Arial"/>
              <a:buChar char="•"/>
              <a:defRPr sz="2800">
                <a:latin typeface="Gill Sans"/>
                <a:ea typeface="Gill Sans"/>
                <a:cs typeface="Gill Sans"/>
                <a:sym typeface="Gill Sans"/>
              </a:defRPr>
            </a:lvl3pPr>
            <a:lvl4pPr marL="1727200" indent="-355600" defTabSz="457200">
              <a:spcBef>
                <a:spcPts val="600"/>
              </a:spcBef>
              <a:buSzPct val="100000"/>
              <a:buFont typeface="Arial"/>
              <a:buChar char="–"/>
              <a:defRPr sz="2800">
                <a:latin typeface="Gill Sans"/>
                <a:ea typeface="Gill Sans"/>
                <a:cs typeface="Gill Sans"/>
                <a:sym typeface="Gill Sans"/>
              </a:defRPr>
            </a:lvl4pPr>
            <a:lvl5pPr marL="2184400" indent="-355600" defTabSz="457200">
              <a:spcBef>
                <a:spcPts val="600"/>
              </a:spcBef>
              <a:buSzPct val="100000"/>
              <a:buFont typeface="Arial"/>
              <a:buChar char="»"/>
              <a:defRPr sz="2800">
                <a:latin typeface="Gill Sans"/>
                <a:ea typeface="Gill Sans"/>
                <a:cs typeface="Gill Sans"/>
                <a:sym typeface="Gill Sans"/>
              </a:defRPr>
            </a:lvl5pPr>
            <a:lvl6pPr marL="2651760" indent="-365760" defTabSz="457200">
              <a:spcBef>
                <a:spcPts val="700"/>
              </a:spcBef>
              <a:buSzPct val="100000"/>
              <a:buFont typeface="Arial"/>
              <a:buChar char="•"/>
              <a:defRPr sz="3200">
                <a:latin typeface="Gill Sans"/>
                <a:ea typeface="Gill Sans"/>
                <a:cs typeface="Gill Sans"/>
                <a:sym typeface="Gill Sans"/>
              </a:defRPr>
            </a:lvl6pPr>
            <a:lvl7pPr marL="3108960" indent="-365760" defTabSz="457200">
              <a:spcBef>
                <a:spcPts val="700"/>
              </a:spcBef>
              <a:buSzPct val="100000"/>
              <a:buFont typeface="Arial"/>
              <a:buChar char="•"/>
              <a:defRPr sz="3200">
                <a:latin typeface="Gill Sans"/>
                <a:ea typeface="Gill Sans"/>
                <a:cs typeface="Gill Sans"/>
                <a:sym typeface="Gill Sans"/>
              </a:defRPr>
            </a:lvl7pPr>
            <a:lvl8pPr marL="3566159" indent="-365759" defTabSz="457200">
              <a:spcBef>
                <a:spcPts val="700"/>
              </a:spcBef>
              <a:buSzPct val="100000"/>
              <a:buFont typeface="Arial"/>
              <a:buChar char="•"/>
              <a:defRPr sz="3200">
                <a:latin typeface="Gill Sans"/>
                <a:ea typeface="Gill Sans"/>
                <a:cs typeface="Gill Sans"/>
                <a:sym typeface="Gill Sans"/>
              </a:defRPr>
            </a:lvl8pPr>
            <a:lvl9pPr marL="4023359" indent="-365759" defTabSz="457200">
              <a:spcBef>
                <a:spcPts val="700"/>
              </a:spcBef>
              <a:buSzPct val="100000"/>
              <a:buFont typeface="Arial"/>
              <a:buChar char="•"/>
              <a:defRPr sz="3200">
                <a:latin typeface="Gill Sans"/>
                <a:ea typeface="Gill Sans"/>
                <a:cs typeface="Gill Sans"/>
                <a:sym typeface="Gill Sans"/>
              </a:defRPr>
            </a:lvl9pPr>
          </a:lstStyle>
          <a:p>
            <a:pPr marL="0" indent="0" latinLnBrk="1">
              <a:spcBef>
                <a:spcPts val="0"/>
              </a:spcBef>
              <a:buFont typeface="Arial"/>
              <a:buNone/>
              <a:defRPr/>
            </a:pPr>
            <a:endParaRPr lang="en-CA" sz="1500" b="1" dirty="0">
              <a:solidFill>
                <a:srgbClr val="00785C"/>
              </a:solidFill>
              <a:latin typeface="Gill Sans" charset="0"/>
              <a:ea typeface="Gill Sans" charset="0"/>
              <a:cs typeface="Gill Sans" charset="0"/>
              <a:sym typeface="Avenir Roman"/>
            </a:endParaRPr>
          </a:p>
          <a:p>
            <a:pPr marL="0" indent="0" latinLnBrk="1">
              <a:spcBef>
                <a:spcPts val="0"/>
              </a:spcBef>
              <a:buFont typeface="Arial"/>
              <a:buNone/>
              <a:defRPr/>
            </a:pPr>
            <a:r>
              <a:rPr lang="en-CA" sz="2000" dirty="0">
                <a:solidFill>
                  <a:srgbClr val="00785C"/>
                </a:solidFill>
                <a:latin typeface="Gill Sans" charset="0"/>
                <a:ea typeface="Gill Sans" charset="0"/>
                <a:cs typeface="Gill Sans" charset="0"/>
                <a:sym typeface="Avenir Roman"/>
              </a:rPr>
              <a:t>This can be flexibly be delivered over:</a:t>
            </a:r>
          </a:p>
          <a:p>
            <a:pPr marL="557213" lvl="1" indent="-214313" latinLnBrk="1">
              <a:spcBef>
                <a:spcPts val="0"/>
              </a:spcBef>
              <a:buFont typeface="Arial" panose="020B0604020202020204" pitchFamily="34" charset="0"/>
              <a:buChar char="•"/>
              <a:defRPr/>
            </a:pPr>
            <a:r>
              <a:rPr lang="en-CA" sz="2000" dirty="0">
                <a:solidFill>
                  <a:srgbClr val="000000"/>
                </a:solidFill>
                <a:latin typeface="Gill Sans" charset="0"/>
                <a:ea typeface="Gill Sans" charset="0"/>
                <a:cs typeface="Gill Sans" charset="0"/>
                <a:sym typeface="Avenir Roman"/>
              </a:rPr>
              <a:t>A course</a:t>
            </a:r>
          </a:p>
          <a:p>
            <a:pPr marL="557213" lvl="1" indent="-214313" latinLnBrk="1">
              <a:spcBef>
                <a:spcPts val="0"/>
              </a:spcBef>
              <a:buFont typeface="Arial" panose="020B0604020202020204" pitchFamily="34" charset="0"/>
              <a:buChar char="•"/>
              <a:defRPr/>
            </a:pPr>
            <a:r>
              <a:rPr lang="en-CA" sz="2000" dirty="0">
                <a:solidFill>
                  <a:srgbClr val="000000"/>
                </a:solidFill>
                <a:latin typeface="Gill Sans" charset="0"/>
                <a:ea typeface="Gill Sans" charset="0"/>
                <a:cs typeface="Gill Sans" charset="0"/>
                <a:sym typeface="Avenir Roman"/>
              </a:rPr>
              <a:t>A semester</a:t>
            </a:r>
          </a:p>
          <a:p>
            <a:pPr marL="557213" lvl="1" indent="-214313" latinLnBrk="1">
              <a:spcBef>
                <a:spcPts val="0"/>
              </a:spcBef>
              <a:buFont typeface="Arial" panose="020B0604020202020204" pitchFamily="34" charset="0"/>
              <a:buChar char="•"/>
              <a:defRPr/>
            </a:pPr>
            <a:r>
              <a:rPr lang="en-CA" sz="2000" dirty="0">
                <a:solidFill>
                  <a:srgbClr val="000000"/>
                </a:solidFill>
                <a:latin typeface="Gill Sans" charset="0"/>
                <a:ea typeface="Gill Sans" charset="0"/>
                <a:cs typeface="Gill Sans" charset="0"/>
                <a:sym typeface="Avenir Roman"/>
              </a:rPr>
              <a:t>A year</a:t>
            </a:r>
          </a:p>
          <a:p>
            <a:pPr marL="557213" lvl="1" indent="-214313" latinLnBrk="1">
              <a:spcBef>
                <a:spcPts val="0"/>
              </a:spcBef>
              <a:buFont typeface="Arial" panose="020B0604020202020204" pitchFamily="34" charset="0"/>
              <a:buChar char="•"/>
              <a:defRPr/>
            </a:pPr>
            <a:r>
              <a:rPr lang="en-CA" sz="2000" dirty="0">
                <a:solidFill>
                  <a:srgbClr val="000000"/>
                </a:solidFill>
                <a:latin typeface="Gill Sans" charset="0"/>
                <a:ea typeface="Gill Sans" charset="0"/>
                <a:cs typeface="Gill Sans" charset="0"/>
                <a:sym typeface="Avenir Roman"/>
              </a:rPr>
              <a:t>As part of chef meetings or events</a:t>
            </a:r>
          </a:p>
          <a:p>
            <a:pPr marL="0" indent="0" latinLnBrk="1">
              <a:spcBef>
                <a:spcPts val="0"/>
              </a:spcBef>
              <a:buFont typeface="Arial"/>
              <a:buNone/>
              <a:defRPr/>
            </a:pPr>
            <a:endParaRPr lang="en-CA" sz="1500" b="1" dirty="0">
              <a:solidFill>
                <a:srgbClr val="00785C"/>
              </a:solidFill>
              <a:latin typeface="Gill Sans" charset="0"/>
              <a:ea typeface="Gill Sans" charset="0"/>
              <a:cs typeface="Gill Sans" charset="0"/>
              <a:sym typeface="Avenir Roman"/>
            </a:endParaRPr>
          </a:p>
          <a:p>
            <a:pPr marL="0" indent="0" latinLnBrk="1">
              <a:spcBef>
                <a:spcPts val="0"/>
              </a:spcBef>
              <a:buFont typeface="Arial"/>
              <a:buNone/>
              <a:defRPr/>
            </a:pPr>
            <a:endParaRPr lang="en-CA" sz="1200" dirty="0">
              <a:solidFill>
                <a:srgbClr val="000000"/>
              </a:solidFill>
              <a:latin typeface="Gill Sans" charset="0"/>
              <a:ea typeface="Gill Sans" charset="0"/>
              <a:cs typeface="Gill Sans" charset="0"/>
              <a:sym typeface="Avenir Roman"/>
            </a:endParaRPr>
          </a:p>
          <a:p>
            <a:pPr marL="342900" lvl="1" indent="0" latinLnBrk="1">
              <a:spcBef>
                <a:spcPts val="0"/>
              </a:spcBef>
              <a:buFont typeface="Arial"/>
              <a:buNone/>
              <a:defRPr/>
            </a:pPr>
            <a:endParaRPr lang="en-CA" sz="1200" dirty="0">
              <a:solidFill>
                <a:srgbClr val="000000"/>
              </a:solidFill>
              <a:latin typeface="Gill Sans" charset="0"/>
              <a:ea typeface="Gill Sans" charset="0"/>
              <a:cs typeface="Gill Sans" charset="0"/>
              <a:sym typeface="Avenir Roman"/>
            </a:endParaRPr>
          </a:p>
          <a:p>
            <a:pPr marL="342900" lvl="1" indent="0" latinLnBrk="1">
              <a:spcBef>
                <a:spcPts val="0"/>
              </a:spcBef>
              <a:buFont typeface="Arial"/>
              <a:buNone/>
              <a:defRPr/>
            </a:pPr>
            <a:endParaRPr lang="en-CA" sz="1200" dirty="0">
              <a:solidFill>
                <a:srgbClr val="000000"/>
              </a:solidFill>
              <a:latin typeface="Gill Sans" charset="0"/>
              <a:ea typeface="Gill Sans" charset="0"/>
              <a:cs typeface="Gill Sans" charset="0"/>
              <a:sym typeface="Avenir Roman"/>
            </a:endParaRPr>
          </a:p>
          <a:p>
            <a:endParaRPr lang="fr-FR" dirty="0"/>
          </a:p>
        </p:txBody>
      </p:sp>
      <p:sp>
        <p:nvSpPr>
          <p:cNvPr id="9" name="Espace réservé du contenu 2">
            <a:extLst>
              <a:ext uri="{FF2B5EF4-FFF2-40B4-BE49-F238E27FC236}">
                <a16:creationId xmlns:a16="http://schemas.microsoft.com/office/drawing/2014/main" id="{D6A1BE07-CBA8-432A-A9FF-01322CA5585A}"/>
              </a:ext>
            </a:extLst>
          </p:cNvPr>
          <p:cNvSpPr txBox="1">
            <a:spLocks/>
          </p:cNvSpPr>
          <p:nvPr/>
        </p:nvSpPr>
        <p:spPr>
          <a:xfrm>
            <a:off x="3581401" y="3637574"/>
            <a:ext cx="3124199" cy="1848826"/>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latinLnBrk="1">
              <a:spcBef>
                <a:spcPts val="0"/>
              </a:spcBef>
              <a:buNone/>
              <a:defRPr/>
            </a:pPr>
            <a:r>
              <a:rPr lang="en-CA" sz="2300" b="1" kern="0" dirty="0">
                <a:solidFill>
                  <a:srgbClr val="00785C"/>
                </a:solidFill>
                <a:latin typeface="Gill Sans" charset="0"/>
                <a:ea typeface="Gill Sans" charset="0"/>
                <a:cs typeface="Gill Sans" charset="0"/>
              </a:rPr>
              <a:t>Support is readily available for the instructor through:</a:t>
            </a:r>
          </a:p>
          <a:p>
            <a:pPr marL="0" indent="0" latinLnBrk="1">
              <a:spcBef>
                <a:spcPts val="0"/>
              </a:spcBef>
              <a:buNone/>
              <a:defRPr/>
            </a:pPr>
            <a:endParaRPr lang="en-CA" sz="2300" b="1" kern="0" dirty="0">
              <a:solidFill>
                <a:srgbClr val="00785C"/>
              </a:solidFill>
              <a:latin typeface="Gill Sans" charset="0"/>
              <a:ea typeface="Gill Sans" charset="0"/>
              <a:cs typeface="Gill Sans" charset="0"/>
            </a:endParaRPr>
          </a:p>
          <a:p>
            <a:pPr marL="557213" lvl="1" indent="-214313" latinLnBrk="1">
              <a:spcBef>
                <a:spcPts val="0"/>
              </a:spcBef>
              <a:buFont typeface="Arial" panose="020B0604020202020204" pitchFamily="34" charset="0"/>
              <a:buChar char="•"/>
              <a:defRPr/>
            </a:pPr>
            <a:r>
              <a:rPr lang="en-CA" sz="2300" kern="0" dirty="0">
                <a:solidFill>
                  <a:srgbClr val="000000"/>
                </a:solidFill>
                <a:latin typeface="Gill Sans" charset="0"/>
                <a:ea typeface="Gill Sans" charset="0"/>
                <a:cs typeface="Gill Sans" charset="0"/>
              </a:rPr>
              <a:t>In-depth and complete </a:t>
            </a:r>
          </a:p>
          <a:p>
            <a:pPr marL="342900" lvl="1" indent="0" latinLnBrk="1">
              <a:spcBef>
                <a:spcPts val="0"/>
              </a:spcBef>
              <a:buNone/>
              <a:defRPr/>
            </a:pPr>
            <a:r>
              <a:rPr lang="en-CA" sz="2300" kern="0" dirty="0">
                <a:solidFill>
                  <a:srgbClr val="000000"/>
                </a:solidFill>
                <a:latin typeface="Gill Sans" charset="0"/>
                <a:ea typeface="Gill Sans" charset="0"/>
                <a:cs typeface="Gill Sans" charset="0"/>
              </a:rPr>
              <a:t>    notes</a:t>
            </a:r>
          </a:p>
          <a:p>
            <a:pPr marL="557213" lvl="1" indent="-214313" latinLnBrk="1">
              <a:spcBef>
                <a:spcPts val="0"/>
              </a:spcBef>
              <a:buFont typeface="Arial" panose="020B0604020202020204" pitchFamily="34" charset="0"/>
              <a:buChar char="•"/>
              <a:defRPr/>
            </a:pPr>
            <a:r>
              <a:rPr lang="en-CA" sz="2300" kern="0" dirty="0">
                <a:solidFill>
                  <a:srgbClr val="000000"/>
                </a:solidFill>
                <a:latin typeface="Gill Sans" charset="0"/>
                <a:ea typeface="Gill Sans" charset="0"/>
                <a:cs typeface="Gill Sans" charset="0"/>
              </a:rPr>
              <a:t>Webinar training sessions</a:t>
            </a:r>
          </a:p>
          <a:p>
            <a:pPr marL="557213" lvl="1" indent="-214313" latinLnBrk="1">
              <a:spcBef>
                <a:spcPts val="0"/>
              </a:spcBef>
              <a:buFont typeface="Arial" panose="020B0604020202020204" pitchFamily="34" charset="0"/>
              <a:buChar char="•"/>
              <a:defRPr/>
            </a:pPr>
            <a:r>
              <a:rPr lang="en-CA" sz="2300" kern="0" dirty="0">
                <a:solidFill>
                  <a:srgbClr val="000000"/>
                </a:solidFill>
                <a:latin typeface="Gill Sans" charset="0"/>
                <a:ea typeface="Gill Sans" charset="0"/>
                <a:cs typeface="Gill Sans" charset="0"/>
              </a:rPr>
              <a:t>Local geographical </a:t>
            </a:r>
          </a:p>
          <a:p>
            <a:pPr marL="342900" lvl="1" indent="0" latinLnBrk="1">
              <a:spcBef>
                <a:spcPts val="0"/>
              </a:spcBef>
              <a:buNone/>
              <a:defRPr/>
            </a:pPr>
            <a:r>
              <a:rPr lang="en-CA" sz="2300" kern="0" dirty="0">
                <a:solidFill>
                  <a:srgbClr val="000000"/>
                </a:solidFill>
                <a:latin typeface="Gill Sans" charset="0"/>
                <a:ea typeface="Gill Sans" charset="0"/>
                <a:cs typeface="Gill Sans" charset="0"/>
              </a:rPr>
              <a:t>    customization</a:t>
            </a:r>
          </a:p>
          <a:p>
            <a:pPr marL="557213" lvl="1" indent="-214313" latinLnBrk="1">
              <a:spcBef>
                <a:spcPts val="0"/>
              </a:spcBef>
              <a:buFont typeface="Arial" panose="020B0604020202020204" pitchFamily="34" charset="0"/>
              <a:buChar char="•"/>
              <a:defRPr/>
            </a:pPr>
            <a:r>
              <a:rPr lang="en-CA" sz="2300" kern="0" dirty="0">
                <a:solidFill>
                  <a:srgbClr val="000000"/>
                </a:solidFill>
                <a:latin typeface="Gill Sans" charset="0"/>
                <a:ea typeface="Gill Sans" charset="0"/>
                <a:cs typeface="Gill Sans" charset="0"/>
              </a:rPr>
              <a:t>On-going support</a:t>
            </a:r>
          </a:p>
          <a:p>
            <a:pPr marL="0" indent="0" latinLnBrk="1">
              <a:spcBef>
                <a:spcPts val="0"/>
              </a:spcBef>
              <a:buNone/>
              <a:defRPr/>
            </a:pPr>
            <a:endParaRPr lang="en-CA" sz="1500" b="1" kern="0" dirty="0">
              <a:solidFill>
                <a:srgbClr val="00785C"/>
              </a:solidFill>
              <a:latin typeface="Gill Sans" charset="0"/>
              <a:ea typeface="Gill Sans" charset="0"/>
              <a:cs typeface="Gill Sans" charset="0"/>
            </a:endParaRPr>
          </a:p>
          <a:p>
            <a:pPr marL="0" indent="0" latinLnBrk="1">
              <a:spcBef>
                <a:spcPts val="0"/>
              </a:spcBef>
              <a:buNone/>
              <a:defRPr/>
            </a:pPr>
            <a:endParaRPr lang="en-CA" sz="1200" kern="0" dirty="0">
              <a:solidFill>
                <a:srgbClr val="000000"/>
              </a:solidFill>
              <a:latin typeface="Gill Sans" charset="0"/>
              <a:ea typeface="Gill Sans" charset="0"/>
              <a:cs typeface="Gill Sans" charset="0"/>
            </a:endParaRPr>
          </a:p>
          <a:p>
            <a:pPr marL="342900" lvl="1" indent="0" latinLnBrk="1">
              <a:spcBef>
                <a:spcPts val="0"/>
              </a:spcBef>
              <a:buNone/>
              <a:defRPr/>
            </a:pPr>
            <a:endParaRPr lang="en-CA" sz="1200" kern="0" dirty="0">
              <a:solidFill>
                <a:srgbClr val="000000"/>
              </a:solidFill>
              <a:latin typeface="Gill Sans" charset="0"/>
              <a:ea typeface="Gill Sans" charset="0"/>
              <a:cs typeface="Gill Sans" charset="0"/>
            </a:endParaRPr>
          </a:p>
          <a:p>
            <a:pPr marL="342900" lvl="1" indent="0" latinLnBrk="1">
              <a:spcBef>
                <a:spcPts val="0"/>
              </a:spcBef>
              <a:buNone/>
              <a:defRPr/>
            </a:pPr>
            <a:endParaRPr lang="en-CA" sz="1200" kern="0" dirty="0">
              <a:solidFill>
                <a:srgbClr val="000000"/>
              </a:solidFill>
              <a:latin typeface="Gill Sans" charset="0"/>
              <a:ea typeface="Gill Sans" charset="0"/>
              <a:cs typeface="Gill Sans" charset="0"/>
            </a:endParaRPr>
          </a:p>
          <a:p>
            <a:endParaRPr lang="fr-FR" sz="2100" dirty="0"/>
          </a:p>
        </p:txBody>
      </p:sp>
    </p:spTree>
    <p:extLst>
      <p:ext uri="{BB962C8B-B14F-4D97-AF65-F5344CB8AC3E}">
        <p14:creationId xmlns:p14="http://schemas.microsoft.com/office/powerpoint/2010/main" val="23319346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DD9C3"/>
                </a:solidFill>
              </a:rPr>
              <a:t>15</a:t>
            </a:fld>
            <a:endParaRPr sz="1200" dirty="0">
              <a:solidFill>
                <a:srgbClr val="DDD9C3"/>
              </a:solidFill>
            </a:endParaRPr>
          </a:p>
        </p:txBody>
      </p:sp>
      <p:sp>
        <p:nvSpPr>
          <p:cNvPr id="9" name="Title 1"/>
          <p:cNvSpPr txBox="1">
            <a:spLocks/>
          </p:cNvSpPr>
          <p:nvPr/>
        </p:nvSpPr>
        <p:spPr>
          <a:xfrm>
            <a:off x="144050" y="11402"/>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algn="ctr" defTabSz="457200">
              <a:defRPr sz="4400" b="1">
                <a:latin typeface="Gill Sans SemiBold"/>
                <a:ea typeface="Gill Sans SemiBold"/>
                <a:cs typeface="Gill Sans SemiBold"/>
                <a:sym typeface="Gill Sans SemiBold"/>
              </a:defRPr>
            </a:lvl1pPr>
            <a:lvl2pPr algn="ctr" defTabSz="457200">
              <a:defRPr sz="4200" b="1">
                <a:latin typeface="Gill Sans SemiBold"/>
                <a:ea typeface="Gill Sans SemiBold"/>
                <a:cs typeface="Gill Sans SemiBold"/>
                <a:sym typeface="Gill Sans SemiBold"/>
              </a:defRPr>
            </a:lvl2pPr>
            <a:lvl3pPr algn="ctr" defTabSz="457200">
              <a:defRPr sz="4200" b="1">
                <a:latin typeface="Gill Sans SemiBold"/>
                <a:ea typeface="Gill Sans SemiBold"/>
                <a:cs typeface="Gill Sans SemiBold"/>
                <a:sym typeface="Gill Sans SemiBold"/>
              </a:defRPr>
            </a:lvl3pPr>
            <a:lvl4pPr algn="ctr" defTabSz="457200">
              <a:defRPr sz="4200" b="1">
                <a:latin typeface="Gill Sans SemiBold"/>
                <a:ea typeface="Gill Sans SemiBold"/>
                <a:cs typeface="Gill Sans SemiBold"/>
                <a:sym typeface="Gill Sans SemiBold"/>
              </a:defRPr>
            </a:lvl4pPr>
            <a:lvl5pPr algn="ctr" defTabSz="457200">
              <a:defRPr sz="4200" b="1">
                <a:latin typeface="Gill Sans SemiBold"/>
                <a:ea typeface="Gill Sans SemiBold"/>
                <a:cs typeface="Gill Sans SemiBold"/>
                <a:sym typeface="Gill Sans SemiBold"/>
              </a:defRPr>
            </a:lvl5pPr>
            <a:lvl6pPr algn="ctr" defTabSz="457200">
              <a:defRPr sz="4200" b="1">
                <a:latin typeface="Gill Sans SemiBold"/>
                <a:ea typeface="Gill Sans SemiBold"/>
                <a:cs typeface="Gill Sans SemiBold"/>
                <a:sym typeface="Gill Sans SemiBold"/>
              </a:defRPr>
            </a:lvl6pPr>
            <a:lvl7pPr algn="ctr" defTabSz="457200">
              <a:defRPr sz="4200" b="1">
                <a:latin typeface="Gill Sans SemiBold"/>
                <a:ea typeface="Gill Sans SemiBold"/>
                <a:cs typeface="Gill Sans SemiBold"/>
                <a:sym typeface="Gill Sans SemiBold"/>
              </a:defRPr>
            </a:lvl7pPr>
            <a:lvl8pPr algn="ctr" defTabSz="457200">
              <a:defRPr sz="4200" b="1">
                <a:latin typeface="Gill Sans SemiBold"/>
                <a:ea typeface="Gill Sans SemiBold"/>
                <a:cs typeface="Gill Sans SemiBold"/>
                <a:sym typeface="Gill Sans SemiBold"/>
              </a:defRPr>
            </a:lvl8pPr>
            <a:lvl9pPr algn="ctr" defTabSz="457200">
              <a:defRPr sz="4200" b="1">
                <a:latin typeface="Gill Sans SemiBold"/>
                <a:ea typeface="Gill Sans SemiBold"/>
                <a:cs typeface="Gill Sans SemiBold"/>
                <a:sym typeface="Gill Sans SemiBold"/>
              </a:defRPr>
            </a:lvl9pPr>
          </a:lstStyle>
          <a:p>
            <a:pPr algn="l"/>
            <a:r>
              <a:rPr lang="en-US" sz="3600" dirty="0"/>
              <a:t>Educational Design and a Tour</a:t>
            </a:r>
          </a:p>
        </p:txBody>
      </p:sp>
      <p:sp>
        <p:nvSpPr>
          <p:cNvPr id="11" name="Oval 10"/>
          <p:cNvSpPr/>
          <p:nvPr/>
        </p:nvSpPr>
        <p:spPr>
          <a:xfrm>
            <a:off x="1597068" y="1417637"/>
            <a:ext cx="5323561" cy="5329826"/>
          </a:xfrm>
          <a:prstGeom prst="ellipse">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2292264" y="2116896"/>
            <a:ext cx="3933172" cy="3920647"/>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2906558" y="2709906"/>
            <a:ext cx="2704579" cy="274528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467322" y="3306404"/>
            <a:ext cx="1583055" cy="155229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5750837" y="5720893"/>
            <a:ext cx="1908133" cy="1071521"/>
          </a:xfrm>
          <a:prstGeom prst="wedgeRectCallout">
            <a:avLst>
              <a:gd name="adj1" fmla="val -150719"/>
              <a:gd name="adj2" fmla="val -113464"/>
            </a:avLst>
          </a:prstGeom>
          <a:solidFill>
            <a:schemeClr val="accent6"/>
          </a:solidFill>
          <a:ln w="44450">
            <a:solidFill>
              <a:schemeClr val="tx1">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24389" y="1427615"/>
            <a:ext cx="1841970" cy="914399"/>
          </a:xfrm>
          <a:prstGeom prst="wedgeRectCallout">
            <a:avLst>
              <a:gd name="adj1" fmla="val 57831"/>
              <a:gd name="adj2" fmla="val 137311"/>
            </a:avLst>
          </a:prstGeom>
          <a:solidFill>
            <a:schemeClr val="accent6"/>
          </a:solidFill>
          <a:ln w="44450">
            <a:solidFill>
              <a:schemeClr val="tx1">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200416" y="5253705"/>
            <a:ext cx="1665962" cy="1034361"/>
          </a:xfrm>
          <a:prstGeom prst="wedgeRectCallout">
            <a:avLst>
              <a:gd name="adj1" fmla="val 197008"/>
              <a:gd name="adj2" fmla="val -159918"/>
            </a:avLst>
          </a:prstGeom>
          <a:solidFill>
            <a:schemeClr val="accent6"/>
          </a:solidFill>
          <a:ln w="44450">
            <a:solidFill>
              <a:schemeClr val="tx1">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5987440" y="1115067"/>
            <a:ext cx="1613702" cy="1001829"/>
          </a:xfrm>
          <a:prstGeom prst="wedgeRectCallout">
            <a:avLst>
              <a:gd name="adj1" fmla="val -134152"/>
              <a:gd name="adj2" fmla="val 91778"/>
            </a:avLst>
          </a:prstGeom>
          <a:solidFill>
            <a:schemeClr val="accent6"/>
          </a:solidFill>
          <a:ln w="44450">
            <a:solidFill>
              <a:schemeClr val="tx1">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24389" y="1685771"/>
            <a:ext cx="1967875" cy="461665"/>
          </a:xfrm>
          <a:prstGeom prst="rect">
            <a:avLst/>
          </a:prstGeom>
          <a:noFill/>
        </p:spPr>
        <p:txBody>
          <a:bodyPr wrap="square" rtlCol="0">
            <a:spAutoFit/>
          </a:bodyPr>
          <a:lstStyle/>
          <a:p>
            <a:r>
              <a:rPr lang="en-US" sz="2400" dirty="0"/>
              <a:t>The World</a:t>
            </a:r>
          </a:p>
        </p:txBody>
      </p:sp>
      <p:sp>
        <p:nvSpPr>
          <p:cNvPr id="20" name="TextBox 19"/>
          <p:cNvSpPr txBox="1"/>
          <p:nvPr/>
        </p:nvSpPr>
        <p:spPr>
          <a:xfrm>
            <a:off x="6225436" y="1162789"/>
            <a:ext cx="1402948" cy="830997"/>
          </a:xfrm>
          <a:prstGeom prst="rect">
            <a:avLst/>
          </a:prstGeom>
          <a:noFill/>
        </p:spPr>
        <p:txBody>
          <a:bodyPr wrap="none" rtlCol="0">
            <a:spAutoFit/>
          </a:bodyPr>
          <a:lstStyle/>
          <a:p>
            <a:r>
              <a:rPr lang="en-US" sz="2400" dirty="0"/>
              <a:t>Regional</a:t>
            </a:r>
          </a:p>
          <a:p>
            <a:r>
              <a:rPr lang="en-US" sz="2400" dirty="0"/>
              <a:t>Local</a:t>
            </a:r>
          </a:p>
        </p:txBody>
      </p:sp>
      <p:sp>
        <p:nvSpPr>
          <p:cNvPr id="21" name="TextBox 20"/>
          <p:cNvSpPr txBox="1"/>
          <p:nvPr/>
        </p:nvSpPr>
        <p:spPr>
          <a:xfrm>
            <a:off x="5738131" y="6037543"/>
            <a:ext cx="1863011" cy="461665"/>
          </a:xfrm>
          <a:prstGeom prst="rect">
            <a:avLst/>
          </a:prstGeom>
          <a:noFill/>
        </p:spPr>
        <p:txBody>
          <a:bodyPr wrap="none" rtlCol="0">
            <a:spAutoFit/>
          </a:bodyPr>
          <a:lstStyle/>
          <a:p>
            <a:r>
              <a:rPr lang="en-US" sz="2400" dirty="0"/>
              <a:t>Foodservice</a:t>
            </a:r>
          </a:p>
        </p:txBody>
      </p:sp>
      <p:sp>
        <p:nvSpPr>
          <p:cNvPr id="22" name="TextBox 21"/>
          <p:cNvSpPr txBox="1"/>
          <p:nvPr/>
        </p:nvSpPr>
        <p:spPr>
          <a:xfrm>
            <a:off x="200416" y="5333959"/>
            <a:ext cx="1665962" cy="830997"/>
          </a:xfrm>
          <a:prstGeom prst="rect">
            <a:avLst/>
          </a:prstGeom>
          <a:noFill/>
        </p:spPr>
        <p:txBody>
          <a:bodyPr wrap="square" rtlCol="0">
            <a:spAutoFit/>
          </a:bodyPr>
          <a:lstStyle/>
          <a:p>
            <a:r>
              <a:rPr lang="en-US" sz="2400" dirty="0"/>
              <a:t>The </a:t>
            </a:r>
          </a:p>
          <a:p>
            <a:r>
              <a:rPr lang="en-US" sz="2400" dirty="0"/>
              <a:t>Individual</a:t>
            </a:r>
          </a:p>
        </p:txBody>
      </p:sp>
    </p:spTree>
    <p:extLst>
      <p:ext uri="{BB962C8B-B14F-4D97-AF65-F5344CB8AC3E}">
        <p14:creationId xmlns:p14="http://schemas.microsoft.com/office/powerpoint/2010/main" val="23319346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DD9C3"/>
                </a:solidFill>
              </a:rPr>
              <a:t>16</a:t>
            </a:fld>
            <a:endParaRPr sz="1200" dirty="0">
              <a:solidFill>
                <a:srgbClr val="DDD9C3"/>
              </a:solidFill>
            </a:endParaRPr>
          </a:p>
        </p:txBody>
      </p:sp>
      <p:sp>
        <p:nvSpPr>
          <p:cNvPr id="5" name="Title 1"/>
          <p:cNvSpPr txBox="1">
            <a:spLocks/>
          </p:cNvSpPr>
          <p:nvPr/>
        </p:nvSpPr>
        <p:spPr>
          <a:xfrm>
            <a:off x="914400" y="457200"/>
            <a:ext cx="6400800" cy="1219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fontScale="92500" lnSpcReduction="10000"/>
          </a:bodyPr>
          <a:lstStyle>
            <a:lvl1pPr algn="ctr" defTabSz="457200">
              <a:defRPr sz="4400" b="1">
                <a:latin typeface="Gill Sans SemiBold"/>
                <a:ea typeface="Gill Sans SemiBold"/>
                <a:cs typeface="Gill Sans SemiBold"/>
                <a:sym typeface="Gill Sans SemiBold"/>
              </a:defRPr>
            </a:lvl1pPr>
            <a:lvl2pPr algn="ctr" defTabSz="457200">
              <a:defRPr sz="4200" b="1">
                <a:latin typeface="Gill Sans SemiBold"/>
                <a:ea typeface="Gill Sans SemiBold"/>
                <a:cs typeface="Gill Sans SemiBold"/>
                <a:sym typeface="Gill Sans SemiBold"/>
              </a:defRPr>
            </a:lvl2pPr>
            <a:lvl3pPr algn="ctr" defTabSz="457200">
              <a:defRPr sz="4200" b="1">
                <a:latin typeface="Gill Sans SemiBold"/>
                <a:ea typeface="Gill Sans SemiBold"/>
                <a:cs typeface="Gill Sans SemiBold"/>
                <a:sym typeface="Gill Sans SemiBold"/>
              </a:defRPr>
            </a:lvl3pPr>
            <a:lvl4pPr algn="ctr" defTabSz="457200">
              <a:defRPr sz="4200" b="1">
                <a:latin typeface="Gill Sans SemiBold"/>
                <a:ea typeface="Gill Sans SemiBold"/>
                <a:cs typeface="Gill Sans SemiBold"/>
                <a:sym typeface="Gill Sans SemiBold"/>
              </a:defRPr>
            </a:lvl4pPr>
            <a:lvl5pPr algn="ctr" defTabSz="457200">
              <a:defRPr sz="4200" b="1">
                <a:latin typeface="Gill Sans SemiBold"/>
                <a:ea typeface="Gill Sans SemiBold"/>
                <a:cs typeface="Gill Sans SemiBold"/>
                <a:sym typeface="Gill Sans SemiBold"/>
              </a:defRPr>
            </a:lvl5pPr>
            <a:lvl6pPr algn="ctr" defTabSz="457200">
              <a:defRPr sz="4200" b="1">
                <a:latin typeface="Gill Sans SemiBold"/>
                <a:ea typeface="Gill Sans SemiBold"/>
                <a:cs typeface="Gill Sans SemiBold"/>
                <a:sym typeface="Gill Sans SemiBold"/>
              </a:defRPr>
            </a:lvl6pPr>
            <a:lvl7pPr algn="ctr" defTabSz="457200">
              <a:defRPr sz="4200" b="1">
                <a:latin typeface="Gill Sans SemiBold"/>
                <a:ea typeface="Gill Sans SemiBold"/>
                <a:cs typeface="Gill Sans SemiBold"/>
                <a:sym typeface="Gill Sans SemiBold"/>
              </a:defRPr>
            </a:lvl7pPr>
            <a:lvl8pPr algn="ctr" defTabSz="457200">
              <a:defRPr sz="4200" b="1">
                <a:latin typeface="Gill Sans SemiBold"/>
                <a:ea typeface="Gill Sans SemiBold"/>
                <a:cs typeface="Gill Sans SemiBold"/>
                <a:sym typeface="Gill Sans SemiBold"/>
              </a:defRPr>
            </a:lvl8pPr>
            <a:lvl9pPr algn="ctr" defTabSz="457200">
              <a:defRPr sz="4200" b="1">
                <a:latin typeface="Gill Sans SemiBold"/>
                <a:ea typeface="Gill Sans SemiBold"/>
                <a:cs typeface="Gill Sans SemiBold"/>
                <a:sym typeface="Gill Sans SemiBold"/>
              </a:defRPr>
            </a:lvl9pPr>
          </a:lstStyle>
          <a:p>
            <a:r>
              <a:rPr lang="es-CR" dirty="0"/>
              <a:t>Los Mariscos y la industria de los alimentos</a:t>
            </a:r>
          </a:p>
        </p:txBody>
      </p:sp>
      <p:sp>
        <p:nvSpPr>
          <p:cNvPr id="6" name="Subtitle 2"/>
          <p:cNvSpPr txBox="1">
            <a:spLocks/>
          </p:cNvSpPr>
          <p:nvPr/>
        </p:nvSpPr>
        <p:spPr>
          <a:xfrm>
            <a:off x="838200" y="1752600"/>
            <a:ext cx="6324600" cy="11584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42900" indent="-342900" defTabSz="457200">
              <a:spcBef>
                <a:spcPts val="600"/>
              </a:spcBef>
              <a:buSzPct val="100000"/>
              <a:buFont typeface="Arial"/>
              <a:buChar char="•"/>
              <a:defRPr sz="2800">
                <a:latin typeface="Gill Sans"/>
                <a:ea typeface="Gill Sans"/>
                <a:cs typeface="Gill Sans"/>
                <a:sym typeface="Gill Sans"/>
              </a:defRPr>
            </a:lvl1pPr>
            <a:lvl2pPr marL="790575" indent="-333375" defTabSz="457200">
              <a:spcBef>
                <a:spcPts val="600"/>
              </a:spcBef>
              <a:buSzPct val="100000"/>
              <a:buFont typeface="Arial"/>
              <a:buChar char="–"/>
              <a:defRPr sz="2800">
                <a:latin typeface="Gill Sans"/>
                <a:ea typeface="Gill Sans"/>
                <a:cs typeface="Gill Sans"/>
                <a:sym typeface="Gill Sans"/>
              </a:defRPr>
            </a:lvl2pPr>
            <a:lvl3pPr marL="1234438" indent="-320038" defTabSz="457200">
              <a:spcBef>
                <a:spcPts val="600"/>
              </a:spcBef>
              <a:buSzPct val="100000"/>
              <a:buFont typeface="Arial"/>
              <a:buChar char="•"/>
              <a:defRPr sz="2800">
                <a:latin typeface="Gill Sans"/>
                <a:ea typeface="Gill Sans"/>
                <a:cs typeface="Gill Sans"/>
                <a:sym typeface="Gill Sans"/>
              </a:defRPr>
            </a:lvl3pPr>
            <a:lvl4pPr marL="1727200" indent="-355600" defTabSz="457200">
              <a:spcBef>
                <a:spcPts val="600"/>
              </a:spcBef>
              <a:buSzPct val="100000"/>
              <a:buFont typeface="Arial"/>
              <a:buChar char="–"/>
              <a:defRPr sz="2800">
                <a:latin typeface="Gill Sans"/>
                <a:ea typeface="Gill Sans"/>
                <a:cs typeface="Gill Sans"/>
                <a:sym typeface="Gill Sans"/>
              </a:defRPr>
            </a:lvl4pPr>
            <a:lvl5pPr marL="2184400" indent="-355600" defTabSz="457200">
              <a:spcBef>
                <a:spcPts val="600"/>
              </a:spcBef>
              <a:buSzPct val="100000"/>
              <a:buFont typeface="Arial"/>
              <a:buChar char="»"/>
              <a:defRPr sz="2800">
                <a:latin typeface="Gill Sans"/>
                <a:ea typeface="Gill Sans"/>
                <a:cs typeface="Gill Sans"/>
                <a:sym typeface="Gill Sans"/>
              </a:defRPr>
            </a:lvl5pPr>
            <a:lvl6pPr marL="2651760" indent="-365760" defTabSz="457200">
              <a:spcBef>
                <a:spcPts val="700"/>
              </a:spcBef>
              <a:buSzPct val="100000"/>
              <a:buFont typeface="Arial"/>
              <a:buChar char="•"/>
              <a:defRPr sz="3200">
                <a:latin typeface="Gill Sans"/>
                <a:ea typeface="Gill Sans"/>
                <a:cs typeface="Gill Sans"/>
                <a:sym typeface="Gill Sans"/>
              </a:defRPr>
            </a:lvl6pPr>
            <a:lvl7pPr marL="3108960" indent="-365760" defTabSz="457200">
              <a:spcBef>
                <a:spcPts val="700"/>
              </a:spcBef>
              <a:buSzPct val="100000"/>
              <a:buFont typeface="Arial"/>
              <a:buChar char="•"/>
              <a:defRPr sz="3200">
                <a:latin typeface="Gill Sans"/>
                <a:ea typeface="Gill Sans"/>
                <a:cs typeface="Gill Sans"/>
                <a:sym typeface="Gill Sans"/>
              </a:defRPr>
            </a:lvl7pPr>
            <a:lvl8pPr marL="3566159" indent="-365759" defTabSz="457200">
              <a:spcBef>
                <a:spcPts val="700"/>
              </a:spcBef>
              <a:buSzPct val="100000"/>
              <a:buFont typeface="Arial"/>
              <a:buChar char="•"/>
              <a:defRPr sz="3200">
                <a:latin typeface="Gill Sans"/>
                <a:ea typeface="Gill Sans"/>
                <a:cs typeface="Gill Sans"/>
                <a:sym typeface="Gill Sans"/>
              </a:defRPr>
            </a:lvl8pPr>
            <a:lvl9pPr marL="4023359" indent="-365759" defTabSz="457200">
              <a:spcBef>
                <a:spcPts val="700"/>
              </a:spcBef>
              <a:buSzPct val="100000"/>
              <a:buFont typeface="Arial"/>
              <a:buChar char="•"/>
              <a:defRPr sz="3200">
                <a:latin typeface="Gill Sans"/>
                <a:ea typeface="Gill Sans"/>
                <a:cs typeface="Gill Sans"/>
                <a:sym typeface="Gill Sans"/>
              </a:defRPr>
            </a:lvl9pPr>
          </a:lstStyle>
          <a:p>
            <a:pPr marL="0" indent="0" algn="ctr">
              <a:buNone/>
            </a:pPr>
            <a:r>
              <a:rPr lang="es-CR" cap="all" dirty="0"/>
              <a:t>Comida de agua dulce y de los mares</a:t>
            </a:r>
          </a:p>
        </p:txBody>
      </p:sp>
      <p:pic>
        <p:nvPicPr>
          <p:cNvPr id="8" name="Picture 2" descr="C:\Users\ckoetke\Pictures\2014-10-18 oct 19 14\oct 19 14 9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21"/>
          <a:stretch/>
        </p:blipFill>
        <p:spPr bwMode="auto">
          <a:xfrm>
            <a:off x="-152400" y="2911058"/>
            <a:ext cx="3492995" cy="2346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koetke\Pictures\2014-10-18 oct 19 14\oct 19 14 19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52" b="10426"/>
          <a:stretch/>
        </p:blipFill>
        <p:spPr bwMode="auto">
          <a:xfrm>
            <a:off x="3378695" y="2911057"/>
            <a:ext cx="1652723" cy="2346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koetke\Pictures\2014-10-18 oct 19 14\oct 19 14 19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82" b="15381"/>
          <a:stretch/>
        </p:blipFill>
        <p:spPr bwMode="auto">
          <a:xfrm>
            <a:off x="5089711" y="2911058"/>
            <a:ext cx="2898352" cy="234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346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549" y="762000"/>
            <a:ext cx="6972902" cy="3962400"/>
          </a:xfrm>
        </p:spPr>
        <p:txBody>
          <a:bodyPr>
            <a:normAutofit fontScale="92500" lnSpcReduction="20000"/>
          </a:bodyPr>
          <a:lstStyle/>
          <a:p>
            <a:pPr marL="0" indent="0" algn="ctr">
              <a:buNone/>
            </a:pPr>
            <a:endParaRPr lang="en-CA" sz="1800" dirty="0">
              <a:latin typeface="Gill Sans" charset="0"/>
              <a:ea typeface="Gill Sans" charset="0"/>
              <a:cs typeface="Gill Sans" charset="0"/>
            </a:endParaRPr>
          </a:p>
          <a:p>
            <a:pPr marL="0" indent="0" algn="ctr">
              <a:buNone/>
            </a:pPr>
            <a:endParaRPr lang="en-CA" sz="1800" dirty="0">
              <a:latin typeface="Gill Sans" charset="0"/>
              <a:ea typeface="Gill Sans" charset="0"/>
              <a:cs typeface="Gill Sans" charset="0"/>
            </a:endParaRPr>
          </a:p>
          <a:p>
            <a:pPr marL="0" indent="0" algn="ctr">
              <a:buNone/>
            </a:pPr>
            <a:r>
              <a:rPr lang="en-CA" dirty="0">
                <a:latin typeface="Gill Sans" charset="0"/>
                <a:ea typeface="Gill Sans" charset="0"/>
                <a:cs typeface="Gill Sans" charset="0"/>
              </a:rPr>
              <a:t>The entire Sustainability Curriculum is free to approved culinary schools around the world</a:t>
            </a:r>
            <a:r>
              <a:rPr lang="fr-FR" dirty="0">
                <a:latin typeface="Gill Sans" charset="0"/>
                <a:ea typeface="Gill Sans" charset="0"/>
                <a:cs typeface="Gill Sans" charset="0"/>
              </a:rPr>
              <a:t>.</a:t>
            </a:r>
          </a:p>
          <a:p>
            <a:pPr marL="0" indent="0" algn="ctr">
              <a:buNone/>
            </a:pPr>
            <a:endParaRPr lang="fr-FR" sz="1800" dirty="0">
              <a:latin typeface="Gill Sans" charset="0"/>
              <a:ea typeface="Gill Sans" charset="0"/>
              <a:cs typeface="Gill Sans" charset="0"/>
            </a:endParaRPr>
          </a:p>
          <a:p>
            <a:pPr marL="0" indent="0" algn="ctr">
              <a:buNone/>
            </a:pPr>
            <a:r>
              <a:rPr lang="en-CA" sz="3600" dirty="0">
                <a:latin typeface="Gill Sans" charset="0"/>
                <a:ea typeface="Gill Sans" charset="0"/>
                <a:cs typeface="Gill Sans" charset="0"/>
              </a:rPr>
              <a:t>The only requirement is for organizers to complete a pre &amp; post-test to document changes in learners’ behaviours on sustainability.</a:t>
            </a:r>
            <a:endParaRPr lang="fr-FR" sz="3600" dirty="0">
              <a:latin typeface="Gill Sans" charset="0"/>
              <a:ea typeface="Gill Sans" charset="0"/>
              <a:cs typeface="Gill Sans" charset="0"/>
            </a:endParaRPr>
          </a:p>
          <a:p>
            <a:pPr marL="0" indent="0" algn="ctr" defTabSz="685800">
              <a:spcBef>
                <a:spcPts val="0"/>
              </a:spcBef>
              <a:buSzTx/>
              <a:buNone/>
              <a:defRPr/>
            </a:pPr>
            <a:endParaRPr lang="fr-FR" sz="1800" dirty="0">
              <a:latin typeface="Gill Sans" charset="0"/>
              <a:ea typeface="Gill Sans" charset="0"/>
              <a:cs typeface="Gill Sans" charset="0"/>
            </a:endParaRPr>
          </a:p>
        </p:txBody>
      </p:sp>
      <p:sp>
        <p:nvSpPr>
          <p:cNvPr id="4" name="Titre 1"/>
          <p:cNvSpPr>
            <a:spLocks noGrp="1"/>
          </p:cNvSpPr>
          <p:nvPr>
            <p:ph type="title"/>
          </p:nvPr>
        </p:nvSpPr>
        <p:spPr>
          <a:xfrm>
            <a:off x="317500" y="92075"/>
            <a:ext cx="7239000" cy="822325"/>
          </a:xfrm>
        </p:spPr>
        <p:txBody>
          <a:bodyPr>
            <a:normAutofit/>
          </a:bodyPr>
          <a:lstStyle/>
          <a:p>
            <a:r>
              <a:rPr lang="en-CA" altLang="x-none" sz="3200" dirty="0">
                <a:solidFill>
                  <a:schemeClr val="tx1"/>
                </a:solidFill>
                <a:effectLst>
                  <a:outerShdw blurRad="38100" dist="38100" dir="2700000" algn="tl">
                    <a:srgbClr val="C0C0C0"/>
                  </a:outerShdw>
                </a:effectLst>
                <a:latin typeface="Gill Sans" charset="0"/>
                <a:ea typeface="Gill Sans" charset="0"/>
                <a:cs typeface="Gill Sans" charset="0"/>
              </a:rPr>
              <a:t>What is the cost? </a:t>
            </a:r>
            <a:endParaRPr lang="fr-FR" sz="3200" dirty="0">
              <a:solidFill>
                <a:schemeClr val="tx1"/>
              </a:solidFill>
            </a:endParaRPr>
          </a:p>
        </p:txBody>
      </p:sp>
      <p:sp>
        <p:nvSpPr>
          <p:cNvPr id="5" name="Content Placeholder 5">
            <a:extLst>
              <a:ext uri="{FF2B5EF4-FFF2-40B4-BE49-F238E27FC236}">
                <a16:creationId xmlns:a16="http://schemas.microsoft.com/office/drawing/2014/main" id="{B107A214-83A8-4374-8D7C-CCA773F98442}"/>
              </a:ext>
            </a:extLst>
          </p:cNvPr>
          <p:cNvSpPr txBox="1">
            <a:spLocks/>
          </p:cNvSpPr>
          <p:nvPr/>
        </p:nvSpPr>
        <p:spPr>
          <a:xfrm>
            <a:off x="990600" y="4978828"/>
            <a:ext cx="6172200" cy="830993"/>
          </a:xfrm>
          <a:prstGeom prst="rect">
            <a:avLst/>
          </a:prstGeom>
          <a:solidFill>
            <a:schemeClr val="accent1">
              <a:alpha val="49000"/>
            </a:schemeClr>
          </a:solidFill>
          <a:ln w="12700">
            <a:miter lim="400000"/>
          </a:ln>
        </p:spPr>
        <p:txBody>
          <a:bodyPr wrap="square" lIns="45718" tIns="45718" rIns="45718" bIns="45718" anchor="ctr">
            <a:spAutoFit/>
          </a:bodyPr>
          <a:lstStyle>
            <a:lvl1pPr algn="ctr" defTabSz="457200">
              <a:defRPr sz="1200">
                <a:solidFill>
                  <a:srgbClr val="DDD9C3"/>
                </a:solidFill>
                <a:latin typeface="Arial Bold"/>
                <a:ea typeface="Arial Bold"/>
                <a:cs typeface="Arial Bold"/>
                <a:sym typeface="Arial Bold"/>
              </a:defRPr>
            </a:lvl1pPr>
            <a:lvl2pPr defTabSz="457200">
              <a:defRPr>
                <a:latin typeface="+mj-lt"/>
                <a:ea typeface="+mj-ea"/>
                <a:cs typeface="+mj-cs"/>
                <a:sym typeface="Avenir Roman"/>
              </a:defRPr>
            </a:lvl2pPr>
            <a:lvl3pPr defTabSz="457200">
              <a:defRPr>
                <a:latin typeface="+mj-lt"/>
                <a:ea typeface="+mj-ea"/>
                <a:cs typeface="+mj-cs"/>
                <a:sym typeface="Avenir Roman"/>
              </a:defRPr>
            </a:lvl3pPr>
            <a:lvl4pPr defTabSz="457200">
              <a:defRPr>
                <a:latin typeface="+mj-lt"/>
                <a:ea typeface="+mj-ea"/>
                <a:cs typeface="+mj-cs"/>
                <a:sym typeface="Avenir Roman"/>
              </a:defRPr>
            </a:lvl4pPr>
            <a:lvl5pPr defTabSz="457200">
              <a:defRPr>
                <a:latin typeface="+mj-lt"/>
                <a:ea typeface="+mj-ea"/>
                <a:cs typeface="+mj-cs"/>
                <a:sym typeface="Avenir Roman"/>
              </a:defRPr>
            </a:lvl5pPr>
            <a:lvl6pPr defTabSz="457200">
              <a:defRPr>
                <a:latin typeface="+mj-lt"/>
                <a:ea typeface="+mj-ea"/>
                <a:cs typeface="+mj-cs"/>
                <a:sym typeface="Avenir Roman"/>
              </a:defRPr>
            </a:lvl6pPr>
            <a:lvl7pPr defTabSz="457200">
              <a:defRPr>
                <a:latin typeface="+mj-lt"/>
                <a:ea typeface="+mj-ea"/>
                <a:cs typeface="+mj-cs"/>
                <a:sym typeface="Avenir Roman"/>
              </a:defRPr>
            </a:lvl7pPr>
            <a:lvl8pPr defTabSz="457200">
              <a:defRPr>
                <a:latin typeface="+mj-lt"/>
                <a:ea typeface="+mj-ea"/>
                <a:cs typeface="+mj-cs"/>
                <a:sym typeface="Avenir Roman"/>
              </a:defRPr>
            </a:lvl8pPr>
            <a:lvl9pPr defTabSz="457200">
              <a:defRPr>
                <a:latin typeface="+mj-lt"/>
                <a:ea typeface="+mj-ea"/>
                <a:cs typeface="+mj-cs"/>
                <a:sym typeface="Avenir Roman"/>
              </a:defRPr>
            </a:lvl9pPr>
          </a:lstStyle>
          <a:p>
            <a:pPr algn="l"/>
            <a:r>
              <a:rPr lang="en-US" sz="2400" dirty="0">
                <a:solidFill>
                  <a:schemeClr val="tx1"/>
                </a:solidFill>
                <a:latin typeface="Gill Sans"/>
              </a:rPr>
              <a:t>Our goal is simply to get it into the hands of as many students as possible around the world.</a:t>
            </a:r>
          </a:p>
        </p:txBody>
      </p:sp>
    </p:spTree>
    <p:extLst>
      <p:ext uri="{BB962C8B-B14F-4D97-AF65-F5344CB8AC3E}">
        <p14:creationId xmlns:p14="http://schemas.microsoft.com/office/powerpoint/2010/main" val="1205078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345492"/>
            <a:ext cx="7030653" cy="2540708"/>
          </a:xfrm>
        </p:spPr>
        <p:txBody>
          <a:bodyPr>
            <a:normAutofit fontScale="77500" lnSpcReduction="20000"/>
          </a:bodyPr>
          <a:lstStyle/>
          <a:p>
            <a:pPr marL="0" indent="0" algn="ctr">
              <a:buNone/>
            </a:pPr>
            <a:r>
              <a:rPr lang="en-US" altLang="fr-FR" dirty="0">
                <a:solidFill>
                  <a:srgbClr val="000000"/>
                </a:solidFill>
                <a:latin typeface="Gill Sans" charset="0"/>
                <a:ea typeface="Gill Sans" charset="0"/>
                <a:cs typeface="Gill Sans" charset="0"/>
                <a:sym typeface="Avenir Roman" charset="0"/>
              </a:rPr>
              <a:t>To find out more and become a course organizer, simply register at:</a:t>
            </a:r>
          </a:p>
          <a:p>
            <a:pPr marL="0" indent="0" algn="ctr">
              <a:buNone/>
            </a:pPr>
            <a:r>
              <a:rPr lang="en-US" altLang="fr-FR" dirty="0">
                <a:solidFill>
                  <a:srgbClr val="000000"/>
                </a:solidFill>
                <a:latin typeface="Gill Sans" charset="0"/>
                <a:ea typeface="Gill Sans" charset="0"/>
                <a:cs typeface="Gill Sans" charset="0"/>
                <a:sym typeface="Avenir Roman" charset="0"/>
                <a:hlinkClick r:id="rId2"/>
              </a:rPr>
              <a:t>https://feedtheplanet.worldchefs.org/Sustainability</a:t>
            </a:r>
            <a:r>
              <a:rPr lang="en-US" altLang="fr-FR" dirty="0">
                <a:solidFill>
                  <a:srgbClr val="000000"/>
                </a:solidFill>
                <a:latin typeface="Gill Sans" charset="0"/>
                <a:ea typeface="Gill Sans" charset="0"/>
                <a:cs typeface="Gill Sans" charset="0"/>
                <a:sym typeface="Avenir Roman" charset="0"/>
              </a:rPr>
              <a:t> </a:t>
            </a:r>
          </a:p>
          <a:p>
            <a:pPr marL="0" indent="0">
              <a:buNone/>
            </a:pPr>
            <a:endParaRPr lang="en-US" altLang="fr-FR" dirty="0">
              <a:solidFill>
                <a:srgbClr val="000000"/>
              </a:solidFill>
              <a:sym typeface="Avenir Roman" charset="0"/>
            </a:endParaRPr>
          </a:p>
          <a:p>
            <a:pPr algn="ctr">
              <a:spcBef>
                <a:spcPct val="0"/>
              </a:spcBef>
              <a:buNone/>
            </a:pPr>
            <a:r>
              <a:rPr lang="en-US" altLang="fr-FR" dirty="0">
                <a:solidFill>
                  <a:srgbClr val="000000"/>
                </a:solidFill>
                <a:latin typeface="Gill Sans" charset="0"/>
                <a:ea typeface="Gill Sans" charset="0"/>
                <a:cs typeface="Gill Sans" charset="0"/>
                <a:sym typeface="Avenir Roman" charset="0"/>
              </a:rPr>
              <a:t>Following registration, a </a:t>
            </a:r>
            <a:r>
              <a:rPr lang="en-US" altLang="fr-FR" dirty="0" err="1">
                <a:solidFill>
                  <a:srgbClr val="000000"/>
                </a:solidFill>
                <a:latin typeface="Gill Sans" charset="0"/>
                <a:ea typeface="Gill Sans" charset="0"/>
                <a:cs typeface="Gill Sans" charset="0"/>
                <a:sym typeface="Avenir Roman" charset="0"/>
              </a:rPr>
              <a:t>Worldchefs</a:t>
            </a:r>
            <a:r>
              <a:rPr lang="en-US" altLang="fr-FR" dirty="0">
                <a:solidFill>
                  <a:srgbClr val="000000"/>
                </a:solidFill>
                <a:latin typeface="Gill Sans" charset="0"/>
                <a:ea typeface="Gill Sans" charset="0"/>
                <a:cs typeface="Gill Sans" charset="0"/>
                <a:sym typeface="Avenir Roman" charset="0"/>
              </a:rPr>
              <a:t> team member will connect with you within five business days to you get started!</a:t>
            </a:r>
          </a:p>
          <a:p>
            <a:pPr>
              <a:spcBef>
                <a:spcPct val="0"/>
              </a:spcBef>
              <a:buNone/>
            </a:pPr>
            <a:endParaRPr lang="en-US" altLang="fr-FR" dirty="0">
              <a:solidFill>
                <a:srgbClr val="000000"/>
              </a:solidFill>
              <a:latin typeface="Gill Sans" charset="0"/>
              <a:ea typeface="Gill Sans" charset="0"/>
              <a:cs typeface="Gill Sans" charset="0"/>
              <a:sym typeface="Avenir Roman" charset="0"/>
            </a:endParaRPr>
          </a:p>
          <a:p>
            <a:pPr marL="0" indent="0">
              <a:buNone/>
            </a:pPr>
            <a:endParaRPr lang="fr-FR" dirty="0"/>
          </a:p>
        </p:txBody>
      </p:sp>
      <p:sp>
        <p:nvSpPr>
          <p:cNvPr id="4" name="Titre 1"/>
          <p:cNvSpPr>
            <a:spLocks noGrp="1"/>
          </p:cNvSpPr>
          <p:nvPr>
            <p:ph type="title"/>
          </p:nvPr>
        </p:nvSpPr>
        <p:spPr/>
        <p:txBody>
          <a:bodyPr>
            <a:normAutofit/>
          </a:bodyPr>
          <a:lstStyle/>
          <a:p>
            <a:r>
              <a:rPr lang="en-CA" altLang="x-none" sz="2700" dirty="0">
                <a:solidFill>
                  <a:schemeClr val="tx1"/>
                </a:solidFill>
                <a:effectLst>
                  <a:outerShdw blurRad="38100" dist="38100" dir="2700000" algn="tl">
                    <a:srgbClr val="C0C0C0"/>
                  </a:outerShdw>
                </a:effectLst>
                <a:latin typeface="Gill Sans" charset="0"/>
                <a:ea typeface="Gill Sans" charset="0"/>
                <a:cs typeface="Gill Sans" charset="0"/>
              </a:rPr>
              <a:t>How do I register? </a:t>
            </a:r>
            <a:endParaRPr lang="fr-FR" sz="2700" dirty="0">
              <a:solidFill>
                <a:schemeClr val="tx1"/>
              </a:solidFill>
            </a:endParaRPr>
          </a:p>
        </p:txBody>
      </p:sp>
      <p:pic>
        <p:nvPicPr>
          <p:cNvPr id="5" name="Picture 2" descr="C:\Users\ckoetke\Pictures\photos 4 25 17\Mexico\Queretero\oct 19 14 1689.JPG">
            <a:extLst>
              <a:ext uri="{FF2B5EF4-FFF2-40B4-BE49-F238E27FC236}">
                <a16:creationId xmlns:a16="http://schemas.microsoft.com/office/drawing/2014/main" id="{E810412A-9AF0-4C6B-A819-0508B79FE6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682292"/>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2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DDD9C3"/>
                </a:solidFill>
              </a:rPr>
              <a:t>2</a:t>
            </a:fld>
            <a:endParaRPr sz="1200" dirty="0">
              <a:solidFill>
                <a:srgbClr val="DDD9C3"/>
              </a:solidFill>
            </a:endParaRPr>
          </a:p>
        </p:txBody>
      </p:sp>
      <p:sp>
        <p:nvSpPr>
          <p:cNvPr id="2" name="Rectangle 1"/>
          <p:cNvSpPr/>
          <p:nvPr/>
        </p:nvSpPr>
        <p:spPr>
          <a:xfrm>
            <a:off x="228600" y="685800"/>
            <a:ext cx="7543800" cy="3908762"/>
          </a:xfrm>
          <a:prstGeom prst="rect">
            <a:avLst/>
          </a:prstGeom>
        </p:spPr>
        <p:txBody>
          <a:bodyPr wrap="square">
            <a:spAutoFit/>
          </a:bodyPr>
          <a:lstStyle/>
          <a:p>
            <a:pPr marL="12700">
              <a:lnSpc>
                <a:spcPct val="100000"/>
              </a:lnSpc>
            </a:pPr>
            <a:r>
              <a:rPr lang="en-US" sz="3200" b="1" spc="-5" dirty="0">
                <a:solidFill>
                  <a:srgbClr val="221E72"/>
                </a:solidFill>
                <a:latin typeface="Gill Sans" charset="0"/>
                <a:ea typeface="Gill Sans" charset="0"/>
                <a:cs typeface="Gill Sans" charset="0"/>
              </a:rPr>
              <a:t>Mission: </a:t>
            </a:r>
          </a:p>
          <a:p>
            <a:pPr marL="12700">
              <a:lnSpc>
                <a:spcPct val="100000"/>
              </a:lnSpc>
            </a:pPr>
            <a:r>
              <a:rPr lang="en-US" sz="2400" b="1" spc="-5" dirty="0">
                <a:solidFill>
                  <a:schemeClr val="tx1"/>
                </a:solidFill>
                <a:latin typeface="Gill Sans" charset="0"/>
                <a:ea typeface="Gill Sans" charset="0"/>
                <a:cs typeface="Gill Sans" charset="0"/>
              </a:rPr>
              <a:t>The Feed the Planet Committee is responsible for three important roles within the World Chef community: </a:t>
            </a:r>
          </a:p>
          <a:p>
            <a:pPr marL="355600" indent="-342900">
              <a:lnSpc>
                <a:spcPct val="100000"/>
              </a:lnSpc>
              <a:buFont typeface="Arial" panose="020B0604020202020204" pitchFamily="34" charset="0"/>
              <a:buChar char="•"/>
            </a:pPr>
            <a:r>
              <a:rPr lang="en-US" sz="2400" b="1" spc="-5" dirty="0">
                <a:solidFill>
                  <a:schemeClr val="tx1"/>
                </a:solidFill>
                <a:latin typeface="Gill Sans" charset="0"/>
                <a:ea typeface="Gill Sans" charset="0"/>
                <a:cs typeface="Gill Sans" charset="0"/>
              </a:rPr>
              <a:t>Sustainability education and projects</a:t>
            </a:r>
          </a:p>
          <a:p>
            <a:pPr marL="355600" indent="-342900">
              <a:lnSpc>
                <a:spcPct val="100000"/>
              </a:lnSpc>
              <a:buFont typeface="Arial" panose="020B0604020202020204" pitchFamily="34" charset="0"/>
              <a:buChar char="•"/>
            </a:pPr>
            <a:r>
              <a:rPr lang="en-US" sz="2400" b="1" spc="-5" dirty="0">
                <a:solidFill>
                  <a:schemeClr val="tx1"/>
                </a:solidFill>
                <a:latin typeface="Gill Sans" charset="0"/>
                <a:ea typeface="Gill Sans" charset="0"/>
                <a:cs typeface="Gill Sans" charset="0"/>
              </a:rPr>
              <a:t>Education for employment for the disenfranchised </a:t>
            </a:r>
          </a:p>
          <a:p>
            <a:pPr marL="355600" indent="-342900">
              <a:lnSpc>
                <a:spcPct val="100000"/>
              </a:lnSpc>
              <a:buFont typeface="Arial" panose="020B0604020202020204" pitchFamily="34" charset="0"/>
              <a:buChar char="•"/>
            </a:pPr>
            <a:r>
              <a:rPr lang="en-US" sz="2400" b="1" spc="-5" dirty="0">
                <a:solidFill>
                  <a:schemeClr val="tx1"/>
                </a:solidFill>
                <a:latin typeface="Gill Sans" charset="0"/>
                <a:ea typeface="Gill Sans" charset="0"/>
                <a:cs typeface="Gill Sans" charset="0"/>
              </a:rPr>
              <a:t>Local projects</a:t>
            </a:r>
            <a:endParaRPr lang="en-US" sz="2400" spc="-5" dirty="0">
              <a:solidFill>
                <a:schemeClr val="tx1"/>
              </a:solidFill>
              <a:latin typeface="Gill Sans" charset="0"/>
              <a:ea typeface="Gill Sans" charset="0"/>
              <a:cs typeface="Gill Sans" charset="0"/>
            </a:endParaRPr>
          </a:p>
          <a:p>
            <a:pPr marL="12700">
              <a:lnSpc>
                <a:spcPct val="100000"/>
              </a:lnSpc>
            </a:pPr>
            <a:endParaRPr lang="en-US" b="1" spc="-5" dirty="0">
              <a:solidFill>
                <a:srgbClr val="221E72"/>
              </a:solidFill>
              <a:latin typeface="Gill Sans" charset="0"/>
              <a:ea typeface="Gill Sans" charset="0"/>
              <a:cs typeface="Gill Sans" charset="0"/>
            </a:endParaRPr>
          </a:p>
          <a:p>
            <a:endParaRPr lang="en-US" b="1" spc="-5" dirty="0">
              <a:solidFill>
                <a:srgbClr val="221E72"/>
              </a:solidFill>
              <a:latin typeface="Gill Sans" charset="0"/>
              <a:ea typeface="Gill Sans" charset="0"/>
              <a:cs typeface="Gill Sans" charset="0"/>
            </a:endParaRPr>
          </a:p>
          <a:p>
            <a:br>
              <a:rPr lang="en-US" sz="1400" spc="-5" dirty="0">
                <a:solidFill>
                  <a:srgbClr val="FF0000"/>
                </a:solidFill>
                <a:latin typeface="Gill Sans" charset="0"/>
                <a:ea typeface="Gill Sans" charset="0"/>
                <a:cs typeface="Gill Sans" charset="0"/>
              </a:rPr>
            </a:br>
            <a:endParaRPr lang="en-US" sz="1400" spc="-5" dirty="0">
              <a:solidFill>
                <a:srgbClr val="FF0000"/>
              </a:solidFill>
              <a:latin typeface="Gill Sans" charset="0"/>
              <a:ea typeface="Gill Sans" charset="0"/>
              <a:cs typeface="Gill Sans" charset="0"/>
            </a:endParaRPr>
          </a:p>
          <a:p>
            <a:pPr marL="12700">
              <a:lnSpc>
                <a:spcPct val="100000"/>
              </a:lnSpc>
            </a:pPr>
            <a:endParaRPr lang="en-US" sz="3200" dirty="0">
              <a:latin typeface="Gill Sans SemiBold"/>
              <a:cs typeface="Gill Sans SemiBold"/>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984354"/>
            <a:ext cx="4857861" cy="11210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92449"/>
            <a:ext cx="4034533" cy="30259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6408"/>
          <a:stretch/>
        </p:blipFill>
        <p:spPr>
          <a:xfrm>
            <a:off x="4324134" y="3592449"/>
            <a:ext cx="3434412" cy="3025900"/>
          </a:xfrm>
          <a:prstGeom prst="rect">
            <a:avLst/>
          </a:prstGeom>
        </p:spPr>
      </p:pic>
      <p:sp>
        <p:nvSpPr>
          <p:cNvPr id="3" name="TextBox 2">
            <a:extLst>
              <a:ext uri="{FF2B5EF4-FFF2-40B4-BE49-F238E27FC236}">
                <a16:creationId xmlns:a16="http://schemas.microsoft.com/office/drawing/2014/main" id="{70F32139-D670-4779-9F40-C6DBF2795A3F}"/>
              </a:ext>
            </a:extLst>
          </p:cNvPr>
          <p:cNvSpPr txBox="1"/>
          <p:nvPr/>
        </p:nvSpPr>
        <p:spPr>
          <a:xfrm>
            <a:off x="2510386" y="2850781"/>
            <a:ext cx="5262014" cy="461661"/>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j-lt"/>
                <a:ea typeface="+mj-ea"/>
                <a:cs typeface="+mj-cs"/>
                <a:sym typeface="Avenir Roman"/>
              </a:rPr>
              <a:t>In partnership with Electrolux and AIESEC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Título">
            <a:extLst>
              <a:ext uri="{FF2B5EF4-FFF2-40B4-BE49-F238E27FC236}">
                <a16:creationId xmlns:a16="http://schemas.microsoft.com/office/drawing/2014/main" id="{3BFD5C02-F74B-454D-B6FF-A65B45CDA6E1}"/>
              </a:ext>
            </a:extLst>
          </p:cNvPr>
          <p:cNvSpPr>
            <a:spLocks noGrp="1"/>
          </p:cNvSpPr>
          <p:nvPr>
            <p:ph type="title" idx="4294967295"/>
          </p:nvPr>
        </p:nvSpPr>
        <p:spPr>
          <a:xfrm>
            <a:off x="304800" y="-25400"/>
            <a:ext cx="7239000" cy="1508126"/>
          </a:xfrm>
        </p:spPr>
        <p:txBody>
          <a:bodyPr/>
          <a:lstStyle/>
          <a:p>
            <a:pPr algn="l">
              <a:lnSpc>
                <a:spcPct val="90000"/>
              </a:lnSpc>
            </a:pPr>
            <a:r>
              <a:rPr lang="es-CL" altLang="en-US" sz="2800" dirty="0" err="1">
                <a:solidFill>
                  <a:schemeClr val="tx1"/>
                </a:solidFill>
              </a:rPr>
              <a:t>Sustainability</a:t>
            </a:r>
            <a:r>
              <a:rPr lang="es-CL" altLang="en-US" sz="2800" dirty="0">
                <a:solidFill>
                  <a:schemeClr val="tx1"/>
                </a:solidFill>
                <a:latin typeface="Impact" panose="020B0806030902050204" pitchFamily="34" charset="0"/>
              </a:rPr>
              <a:t> </a:t>
            </a:r>
            <a:r>
              <a:rPr lang="es-CL" altLang="en-US" sz="2800" dirty="0">
                <a:solidFill>
                  <a:schemeClr val="tx1"/>
                </a:solidFill>
              </a:rPr>
              <a:t>and Chefs</a:t>
            </a:r>
          </a:p>
        </p:txBody>
      </p:sp>
      <p:pic>
        <p:nvPicPr>
          <p:cNvPr id="12291" name="il_fi" descr="http://www.wallpapersdll.com/wp-content/uploads/Food-carrot-an-abundance-of-color.jpg">
            <a:extLst>
              <a:ext uri="{FF2B5EF4-FFF2-40B4-BE49-F238E27FC236}">
                <a16:creationId xmlns:a16="http://schemas.microsoft.com/office/drawing/2014/main" id="{3FEB4415-301E-47C5-B894-2EBFBB8EB2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37893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il_fi" descr="http://swilson37.files.wordpress.com/2010/08/landfill.jpg">
            <a:extLst>
              <a:ext uri="{FF2B5EF4-FFF2-40B4-BE49-F238E27FC236}">
                <a16:creationId xmlns:a16="http://schemas.microsoft.com/office/drawing/2014/main" id="{F05AC954-2606-485A-8C92-40DE53BD30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659187"/>
            <a:ext cx="377919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Globe inside water drop">
            <a:extLst>
              <a:ext uri="{FF2B5EF4-FFF2-40B4-BE49-F238E27FC236}">
                <a16:creationId xmlns:a16="http://schemas.microsoft.com/office/drawing/2014/main" id="{2E0F6B1B-8F85-4255-815A-0408DF613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876" y="3659186"/>
            <a:ext cx="3238724"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Sustainable energy">
            <a:extLst>
              <a:ext uri="{FF2B5EF4-FFF2-40B4-BE49-F238E27FC236}">
                <a16:creationId xmlns:a16="http://schemas.microsoft.com/office/drawing/2014/main" id="{F7D9655D-2D86-40E5-9D2B-F2F272065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859" y="160914"/>
            <a:ext cx="3344942"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94305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a:t>Let’s Define Sustainability</a:t>
            </a:r>
          </a:p>
        </p:txBody>
      </p:sp>
      <p:sp>
        <p:nvSpPr>
          <p:cNvPr id="5" name="Rectangle 3"/>
          <p:cNvSpPr>
            <a:spLocks noGrp="1" noChangeArrowheads="1"/>
          </p:cNvSpPr>
          <p:nvPr>
            <p:ph idx="1"/>
          </p:nvPr>
        </p:nvSpPr>
        <p:spPr>
          <a:xfrm>
            <a:off x="457200" y="1524000"/>
            <a:ext cx="7162800" cy="2971800"/>
          </a:xfrm>
          <a:solidFill>
            <a:schemeClr val="accent1">
              <a:alpha val="35000"/>
            </a:schemeClr>
          </a:solidFill>
        </p:spPr>
        <p:txBody>
          <a:bodyPr>
            <a:normAutofit lnSpcReduction="10000"/>
          </a:bodyPr>
          <a:lstStyle/>
          <a:p>
            <a:pPr algn="ctr" eaLnBrk="1" hangingPunct="1">
              <a:buFontTx/>
              <a:buNone/>
            </a:pPr>
            <a:r>
              <a:rPr lang="en-US" altLang="en-US" sz="3500" dirty="0"/>
              <a:t>The “capacity to meet the needs of the present without compromising the ability of future generations to met their own needs.”</a:t>
            </a:r>
            <a:r>
              <a:rPr lang="en-US" altLang="en-US" dirty="0"/>
              <a:t> </a:t>
            </a:r>
          </a:p>
          <a:p>
            <a:pPr eaLnBrk="1" hangingPunct="1">
              <a:buFontTx/>
              <a:buNone/>
            </a:pPr>
            <a:r>
              <a:rPr lang="en-US" altLang="en-US" sz="1900" dirty="0"/>
              <a:t>		-United Nations conference on environment and development</a:t>
            </a:r>
          </a:p>
          <a:p>
            <a:pPr eaLnBrk="1" hangingPunct="1">
              <a:buFontTx/>
              <a:buNone/>
            </a:pPr>
            <a:r>
              <a:rPr lang="en-US" altLang="en-US" sz="1900" dirty="0"/>
              <a:t>			***********************************</a:t>
            </a:r>
          </a:p>
          <a:p>
            <a:pPr eaLnBrk="1" hangingPunct="1">
              <a:buFontTx/>
              <a:buNone/>
            </a:pPr>
            <a:endParaRPr lang="en-US" altLang="en-US" sz="1900" dirty="0"/>
          </a:p>
          <a:p>
            <a:pPr algn="ctr" eaLnBrk="1" hangingPunct="1">
              <a:buFontTx/>
              <a:buNone/>
            </a:pPr>
            <a:endParaRPr lang="en-US" altLang="en-US" sz="3900" dirty="0"/>
          </a:p>
          <a:p>
            <a:pPr eaLnBrk="1" hangingPunct="1"/>
            <a:endParaRPr lang="en-US" altLang="en-US" sz="3900" dirty="0"/>
          </a:p>
        </p:txBody>
      </p:sp>
      <p:sp>
        <p:nvSpPr>
          <p:cNvPr id="6" name="TextBox 5"/>
          <p:cNvSpPr txBox="1"/>
          <p:nvPr/>
        </p:nvSpPr>
        <p:spPr>
          <a:xfrm>
            <a:off x="426371" y="4572000"/>
            <a:ext cx="7224458" cy="1938992"/>
          </a:xfrm>
          <a:prstGeom prst="rect">
            <a:avLst/>
          </a:prstGeom>
          <a:noFill/>
        </p:spPr>
        <p:txBody>
          <a:bodyPr wrap="square" rtlCol="0">
            <a:spAutoFit/>
          </a:bodyPr>
          <a:lstStyle/>
          <a:p>
            <a:r>
              <a:rPr lang="en-US" sz="2000" b="1" dirty="0"/>
              <a:t>Sustainability is ultimately about our future of our planet and life as we know it.</a:t>
            </a:r>
          </a:p>
          <a:p>
            <a:r>
              <a:rPr lang="en-US" sz="2000" b="1" dirty="0"/>
              <a:t>At the same time, it is about the decisions of the present—both large and small.</a:t>
            </a:r>
          </a:p>
          <a:p>
            <a:r>
              <a:rPr lang="en-US" sz="2000" b="1" dirty="0"/>
              <a:t>That is the problem.  The effects of our decisions have a slow, but real impact, one way or the other.</a:t>
            </a:r>
          </a:p>
        </p:txBody>
      </p:sp>
    </p:spTree>
    <p:extLst>
      <p:ext uri="{BB962C8B-B14F-4D97-AF65-F5344CB8AC3E}">
        <p14:creationId xmlns:p14="http://schemas.microsoft.com/office/powerpoint/2010/main" val="11832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92075"/>
            <a:ext cx="5168900" cy="1508126"/>
          </a:xfrm>
        </p:spPr>
        <p:txBody>
          <a:bodyPr>
            <a:normAutofit/>
          </a:bodyPr>
          <a:lstStyle/>
          <a:p>
            <a:r>
              <a:rPr lang="en-US" sz="3600" dirty="0"/>
              <a:t>The Perfect Storm and The World Chef Challenge</a:t>
            </a:r>
          </a:p>
        </p:txBody>
      </p:sp>
      <p:pic>
        <p:nvPicPr>
          <p:cNvPr id="5" name="Picture 11" descr="http://www.ebook3000.com/upimg/201011/14/06124134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324" y="3719212"/>
            <a:ext cx="2041171" cy="30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173182" y="5752475"/>
            <a:ext cx="403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dirty="0"/>
              <a:t>Author, Julian Cribb, Ph.D., </a:t>
            </a:r>
            <a:r>
              <a:rPr lang="en-US" altLang="en-US" sz="1400" u="sng" dirty="0"/>
              <a:t>The Coming Famine</a:t>
            </a:r>
            <a:endParaRPr lang="en-US" altLang="en-US" sz="1400" dirty="0"/>
          </a:p>
          <a:p>
            <a:pPr eaLnBrk="1" hangingPunct="1"/>
            <a:endParaRPr lang="en-US" altLang="en-US" sz="1400" dirty="0"/>
          </a:p>
        </p:txBody>
      </p:sp>
      <p:sp>
        <p:nvSpPr>
          <p:cNvPr id="8" name="TextBox 7"/>
          <p:cNvSpPr txBox="1"/>
          <p:nvPr/>
        </p:nvSpPr>
        <p:spPr>
          <a:xfrm>
            <a:off x="189346" y="1652121"/>
            <a:ext cx="5523978" cy="3108543"/>
          </a:xfrm>
          <a:prstGeom prst="rect">
            <a:avLst/>
          </a:prstGeom>
          <a:noFill/>
        </p:spPr>
        <p:txBody>
          <a:bodyPr wrap="square" rtlCol="0">
            <a:spAutoFit/>
          </a:bodyPr>
          <a:lstStyle/>
          <a:p>
            <a:r>
              <a:rPr lang="en-US" sz="2800" dirty="0"/>
              <a:t>The human race is effecting the planet at an unprecedented pace where between a rapidly increasing population with increased appetites for consumption and a finite and perhaps reducing ability to meet these needs—unless things change.</a:t>
            </a:r>
          </a:p>
        </p:txBody>
      </p:sp>
      <p:sp>
        <p:nvSpPr>
          <p:cNvPr id="9" name="TextBox 8"/>
          <p:cNvSpPr txBox="1"/>
          <p:nvPr/>
        </p:nvSpPr>
        <p:spPr>
          <a:xfrm>
            <a:off x="152400" y="5029200"/>
            <a:ext cx="5257800" cy="984885"/>
          </a:xfrm>
          <a:prstGeom prst="rect">
            <a:avLst/>
          </a:prstGeom>
          <a:noFill/>
        </p:spPr>
        <p:txBody>
          <a:bodyPr wrap="square" rtlCol="0">
            <a:spAutoFit/>
          </a:bodyPr>
          <a:lstStyle/>
          <a:p>
            <a:pPr marL="0" lvl="1"/>
            <a:r>
              <a:rPr lang="en-US" altLang="en-US" sz="2000" dirty="0">
                <a:latin typeface="Arial" pitchFamily="34" charset="0"/>
              </a:rPr>
              <a:t>"Solving this crisis is the greatest challenge faced by humanity in the last 10,000 years”</a:t>
            </a:r>
          </a:p>
          <a:p>
            <a:endParaRPr lang="en-US" dirty="0"/>
          </a:p>
        </p:txBody>
      </p:sp>
      <p:pic>
        <p:nvPicPr>
          <p:cNvPr id="10" name="Picture 9">
            <a:extLst>
              <a:ext uri="{FF2B5EF4-FFF2-40B4-BE49-F238E27FC236}">
                <a16:creationId xmlns:a16="http://schemas.microsoft.com/office/drawing/2014/main" id="{1B7218BC-DBD5-4DB8-B4BE-0D1286894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63" t="16779" r="23014" b="-16779"/>
          <a:stretch/>
        </p:blipFill>
        <p:spPr>
          <a:xfrm>
            <a:off x="5711868" y="770986"/>
            <a:ext cx="2044084" cy="3338212"/>
          </a:xfrm>
          <a:prstGeom prst="rect">
            <a:avLst/>
          </a:prstGeom>
        </p:spPr>
      </p:pic>
    </p:spTree>
    <p:extLst>
      <p:ext uri="{BB962C8B-B14F-4D97-AF65-F5344CB8AC3E}">
        <p14:creationId xmlns:p14="http://schemas.microsoft.com/office/powerpoint/2010/main" val="182948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521" y="41261"/>
            <a:ext cx="8229600" cy="1143000"/>
          </a:xfrm>
        </p:spPr>
        <p:txBody>
          <a:bodyPr/>
          <a:lstStyle/>
          <a:p>
            <a:r>
              <a:rPr lang="en-US" dirty="0"/>
              <a:t>THE SUSTAINABILITY PROBLEM</a:t>
            </a:r>
          </a:p>
        </p:txBody>
      </p:sp>
      <p:sp>
        <p:nvSpPr>
          <p:cNvPr id="8" name="TextBox 7"/>
          <p:cNvSpPr txBox="1"/>
          <p:nvPr/>
        </p:nvSpPr>
        <p:spPr>
          <a:xfrm>
            <a:off x="370729" y="1184261"/>
            <a:ext cx="3178229" cy="523220"/>
          </a:xfrm>
          <a:prstGeom prst="rect">
            <a:avLst/>
          </a:prstGeom>
          <a:noFill/>
        </p:spPr>
        <p:txBody>
          <a:bodyPr wrap="square" rtlCol="0">
            <a:spAutoFit/>
          </a:bodyPr>
          <a:lstStyle/>
          <a:p>
            <a:r>
              <a:rPr lang="en-US" sz="2800" b="1" dirty="0"/>
              <a:t>Population Growth</a:t>
            </a:r>
          </a:p>
        </p:txBody>
      </p:sp>
      <p:sp>
        <p:nvSpPr>
          <p:cNvPr id="9" name="TextBox 8"/>
          <p:cNvSpPr txBox="1"/>
          <p:nvPr/>
        </p:nvSpPr>
        <p:spPr>
          <a:xfrm>
            <a:off x="370728" y="2320752"/>
            <a:ext cx="3896472" cy="523220"/>
          </a:xfrm>
          <a:prstGeom prst="rect">
            <a:avLst/>
          </a:prstGeom>
          <a:noFill/>
        </p:spPr>
        <p:txBody>
          <a:bodyPr wrap="square" rtlCol="0">
            <a:spAutoFit/>
          </a:bodyPr>
          <a:lstStyle/>
          <a:p>
            <a:r>
              <a:rPr lang="en-US" sz="2800" b="1" dirty="0"/>
              <a:t>Increase of consumption</a:t>
            </a:r>
          </a:p>
        </p:txBody>
      </p:sp>
      <p:sp>
        <p:nvSpPr>
          <p:cNvPr id="10" name="TextBox 9"/>
          <p:cNvSpPr txBox="1"/>
          <p:nvPr/>
        </p:nvSpPr>
        <p:spPr>
          <a:xfrm>
            <a:off x="370728" y="3397034"/>
            <a:ext cx="2590800" cy="523220"/>
          </a:xfrm>
          <a:prstGeom prst="rect">
            <a:avLst/>
          </a:prstGeom>
          <a:noFill/>
        </p:spPr>
        <p:txBody>
          <a:bodyPr wrap="square" rtlCol="0">
            <a:spAutoFit/>
          </a:bodyPr>
          <a:lstStyle/>
          <a:p>
            <a:r>
              <a:rPr lang="en-US" sz="2800" b="1" dirty="0"/>
              <a:t>Climate Change</a:t>
            </a:r>
          </a:p>
        </p:txBody>
      </p:sp>
      <p:sp>
        <p:nvSpPr>
          <p:cNvPr id="11" name="TextBox 10"/>
          <p:cNvSpPr txBox="1"/>
          <p:nvPr/>
        </p:nvSpPr>
        <p:spPr>
          <a:xfrm>
            <a:off x="5505346" y="1445871"/>
            <a:ext cx="2312493" cy="2246769"/>
          </a:xfrm>
          <a:prstGeom prst="rect">
            <a:avLst/>
          </a:prstGeom>
          <a:noFill/>
        </p:spPr>
        <p:txBody>
          <a:bodyPr wrap="square" rtlCol="0">
            <a:spAutoFit/>
          </a:bodyPr>
          <a:lstStyle/>
          <a:p>
            <a:r>
              <a:rPr lang="en-US" sz="2800" b="1" dirty="0"/>
              <a:t>Resource depletion and eventually scarcity of resources</a:t>
            </a:r>
          </a:p>
        </p:txBody>
      </p:sp>
      <p:sp>
        <p:nvSpPr>
          <p:cNvPr id="3" name="Plus Sign 2">
            <a:extLst>
              <a:ext uri="{FF2B5EF4-FFF2-40B4-BE49-F238E27FC236}">
                <a16:creationId xmlns:a16="http://schemas.microsoft.com/office/drawing/2014/main" id="{2ADD9BB9-DAF2-4C6C-9FD7-5FDD6FE98CED}"/>
              </a:ext>
            </a:extLst>
          </p:cNvPr>
          <p:cNvSpPr/>
          <p:nvPr/>
        </p:nvSpPr>
        <p:spPr>
          <a:xfrm>
            <a:off x="1323228" y="1707481"/>
            <a:ext cx="685800" cy="609600"/>
          </a:xfrm>
          <a:prstGeom prst="mathPlus">
            <a:avLst/>
          </a:prstGeom>
          <a:solidFill>
            <a:schemeClr val="tx1">
              <a:lumMod val="95000"/>
              <a:lumOff val="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ctr" anchorCtr="0" forceAA="0" compatLnSpc="1">
            <a:prstTxWarp prst="textNoShape">
              <a:avLst/>
            </a:prstTxWarp>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i="0" u="none" strike="noStrike" normalizeH="0" baseline="0">
              <a:ln w="0"/>
              <a:solidFill>
                <a:schemeClr val="tx1"/>
              </a:solidFill>
              <a:effectLst>
                <a:outerShdw blurRad="38100" dist="19050" dir="2700000" algn="tl" rotWithShape="0">
                  <a:schemeClr val="dk1">
                    <a:alpha val="40000"/>
                  </a:schemeClr>
                </a:outerShdw>
              </a:effectLst>
              <a:uFillTx/>
              <a:latin typeface="+mj-lt"/>
              <a:ea typeface="+mj-ea"/>
              <a:cs typeface="+mj-cs"/>
              <a:sym typeface="Avenir Roman"/>
            </a:endParaRPr>
          </a:p>
        </p:txBody>
      </p:sp>
      <p:sp>
        <p:nvSpPr>
          <p:cNvPr id="13" name="Plus Sign 12">
            <a:extLst>
              <a:ext uri="{FF2B5EF4-FFF2-40B4-BE49-F238E27FC236}">
                <a16:creationId xmlns:a16="http://schemas.microsoft.com/office/drawing/2014/main" id="{F258CDA4-C72C-45A9-8143-B87E2E9157B4}"/>
              </a:ext>
            </a:extLst>
          </p:cNvPr>
          <p:cNvSpPr/>
          <p:nvPr/>
        </p:nvSpPr>
        <p:spPr>
          <a:xfrm>
            <a:off x="1323228" y="2779578"/>
            <a:ext cx="685800" cy="609600"/>
          </a:xfrm>
          <a:prstGeom prst="mathPlus">
            <a:avLst/>
          </a:prstGeom>
          <a:solidFill>
            <a:schemeClr val="tx1">
              <a:lumMod val="95000"/>
              <a:lumOff val="5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ctr" anchorCtr="0" forceAA="0" compatLnSpc="1">
            <a:prstTxWarp prst="textNoShape">
              <a:avLst/>
            </a:prstTxWarp>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i="0" u="none" strike="noStrike" normalizeH="0" baseline="0">
              <a:ln w="0"/>
              <a:solidFill>
                <a:schemeClr val="tx1"/>
              </a:solidFill>
              <a:effectLst>
                <a:outerShdw blurRad="38100" dist="19050" dir="2700000" algn="tl" rotWithShape="0">
                  <a:schemeClr val="dk1">
                    <a:alpha val="40000"/>
                  </a:schemeClr>
                </a:outerShdw>
              </a:effectLst>
              <a:uFillTx/>
              <a:latin typeface="+mj-lt"/>
              <a:ea typeface="+mj-ea"/>
              <a:cs typeface="+mj-cs"/>
              <a:sym typeface="Avenir Roman"/>
            </a:endParaRPr>
          </a:p>
        </p:txBody>
      </p:sp>
      <p:sp>
        <p:nvSpPr>
          <p:cNvPr id="4" name="Equals 3">
            <a:extLst>
              <a:ext uri="{FF2B5EF4-FFF2-40B4-BE49-F238E27FC236}">
                <a16:creationId xmlns:a16="http://schemas.microsoft.com/office/drawing/2014/main" id="{F885BD46-2FB5-4D6C-A499-C53A83694393}"/>
              </a:ext>
            </a:extLst>
          </p:cNvPr>
          <p:cNvSpPr/>
          <p:nvPr/>
        </p:nvSpPr>
        <p:spPr>
          <a:xfrm>
            <a:off x="4379224" y="2169978"/>
            <a:ext cx="914400" cy="914400"/>
          </a:xfrm>
          <a:prstGeom prst="mathEqual">
            <a:avLst/>
          </a:prstGeom>
          <a:solidFill>
            <a:schemeClr val="tx1"/>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venir Roman"/>
            </a:endParaRPr>
          </a:p>
        </p:txBody>
      </p:sp>
      <p:pic>
        <p:nvPicPr>
          <p:cNvPr id="14" name="Picture 13" descr="Only in the past few decades has the amount of Carbon Dioxide dramatically increased to levels not seen in the past 650,000 years">
            <a:extLst>
              <a:ext uri="{FF2B5EF4-FFF2-40B4-BE49-F238E27FC236}">
                <a16:creationId xmlns:a16="http://schemas.microsoft.com/office/drawing/2014/main" id="{B450EEA5-0D2E-4FEF-83A6-CECFC77694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8040" y="4070095"/>
            <a:ext cx="4041847" cy="2405692"/>
          </a:xfrm>
          <a:prstGeom prst="rect">
            <a:avLst/>
          </a:prstGeom>
          <a:noFill/>
          <a:ln>
            <a:noFill/>
          </a:ln>
        </p:spPr>
      </p:pic>
      <p:sp>
        <p:nvSpPr>
          <p:cNvPr id="15" name="TextBox 14">
            <a:extLst>
              <a:ext uri="{FF2B5EF4-FFF2-40B4-BE49-F238E27FC236}">
                <a16:creationId xmlns:a16="http://schemas.microsoft.com/office/drawing/2014/main" id="{B602AB69-4196-464B-9176-D678F63BC24A}"/>
              </a:ext>
            </a:extLst>
          </p:cNvPr>
          <p:cNvSpPr txBox="1"/>
          <p:nvPr/>
        </p:nvSpPr>
        <p:spPr>
          <a:xfrm>
            <a:off x="4758685" y="5702827"/>
            <a:ext cx="2514599" cy="954103"/>
          </a:xfrm>
          <a:prstGeom prst="rect">
            <a:avLst/>
          </a:prstGeom>
          <a:solidFill>
            <a:srgbClr val="0070C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latinLnBrk="1" hangingPunct="0"/>
            <a:r>
              <a:rPr lang="en-US" sz="2800" dirty="0"/>
              <a:t>Huge nutritional disparity issues</a:t>
            </a:r>
            <a:endParaRPr kumimoji="0" lang="en-US" sz="2800" b="0" i="0" u="none" strike="noStrike" cap="none" spc="0" normalizeH="0" baseline="0" dirty="0">
              <a:ln>
                <a:noFill/>
              </a:ln>
              <a:solidFill>
                <a:srgbClr val="000000"/>
              </a:solidFill>
              <a:effectLst/>
              <a:uFillTx/>
              <a:latin typeface="+mj-lt"/>
              <a:ea typeface="+mj-ea"/>
              <a:cs typeface="+mj-cs"/>
              <a:sym typeface="Avenir Roman"/>
            </a:endParaRPr>
          </a:p>
        </p:txBody>
      </p:sp>
      <p:pic>
        <p:nvPicPr>
          <p:cNvPr id="16" name="Picture 2" descr="http://eoimages.gsfc.nasa.gov/images/imagerecords/36000/36019/AS8-16-2593_lrg.jpg">
            <a:extLst>
              <a:ext uri="{FF2B5EF4-FFF2-40B4-BE49-F238E27FC236}">
                <a16:creationId xmlns:a16="http://schemas.microsoft.com/office/drawing/2014/main" id="{C5A8A131-B410-4B5A-8211-1F957C443E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2798" y="3786318"/>
            <a:ext cx="860557" cy="8605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eoimages.gsfc.nasa.gov/images/imagerecords/36000/36019/AS8-16-2593_lrg.jpg">
            <a:extLst>
              <a:ext uri="{FF2B5EF4-FFF2-40B4-BE49-F238E27FC236}">
                <a16:creationId xmlns:a16="http://schemas.microsoft.com/office/drawing/2014/main" id="{564B8C7F-CC0F-4D4F-ABBD-2645101BF9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985" y="4728765"/>
            <a:ext cx="860557" cy="8605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eoimages.gsfc.nasa.gov/images/imagerecords/36000/36019/AS8-16-2593_lrg.jpg">
            <a:extLst>
              <a:ext uri="{FF2B5EF4-FFF2-40B4-BE49-F238E27FC236}">
                <a16:creationId xmlns:a16="http://schemas.microsoft.com/office/drawing/2014/main" id="{BA8E5DE7-3C9A-498C-B2AC-65A5E51579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985" y="3780423"/>
            <a:ext cx="860557" cy="86055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eoimages.gsfc.nasa.gov/images/imagerecords/36000/36019/AS8-16-2593_lrg.jpg">
            <a:extLst>
              <a:ext uri="{FF2B5EF4-FFF2-40B4-BE49-F238E27FC236}">
                <a16:creationId xmlns:a16="http://schemas.microsoft.com/office/drawing/2014/main" id="{813F4AE6-C560-4F21-87EA-CDCDBFD430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728" y="4728764"/>
            <a:ext cx="860557" cy="86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2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4000" dirty="0"/>
              <a:t>Sustainability and Foodservice</a:t>
            </a:r>
          </a:p>
        </p:txBody>
      </p:sp>
      <p:sp>
        <p:nvSpPr>
          <p:cNvPr id="3" name="Content Placeholder 2"/>
          <p:cNvSpPr>
            <a:spLocks noGrp="1"/>
          </p:cNvSpPr>
          <p:nvPr>
            <p:ph idx="1"/>
          </p:nvPr>
        </p:nvSpPr>
        <p:spPr>
          <a:xfrm>
            <a:off x="0" y="914400"/>
            <a:ext cx="7663873" cy="4525963"/>
          </a:xfrm>
        </p:spPr>
        <p:txBody>
          <a:bodyPr>
            <a:normAutofit/>
          </a:bodyPr>
          <a:lstStyle/>
          <a:p>
            <a:pPr marL="0" indent="0">
              <a:buNone/>
            </a:pPr>
            <a:r>
              <a:rPr lang="en-US" sz="2800" dirty="0"/>
              <a:t>  What we do in foodservice is all about  </a:t>
            </a:r>
          </a:p>
          <a:p>
            <a:pPr marL="0" indent="0">
              <a:buNone/>
            </a:pPr>
            <a:r>
              <a:rPr lang="en-US" sz="2800" dirty="0"/>
              <a:t>  sustainability</a:t>
            </a:r>
          </a:p>
          <a:p>
            <a:pPr lvl="1"/>
            <a:r>
              <a:rPr lang="en-US" sz="2800" dirty="0"/>
              <a:t>We buy and cook a lot of food, often transported great distances</a:t>
            </a:r>
          </a:p>
          <a:p>
            <a:pPr lvl="1"/>
            <a:r>
              <a:rPr lang="en-US" sz="2800" dirty="0"/>
              <a:t>We buy large amounts of disposables</a:t>
            </a:r>
          </a:p>
          <a:p>
            <a:pPr lvl="1"/>
            <a:r>
              <a:rPr lang="en-US" sz="2800" dirty="0"/>
              <a:t>We use large amounts of energy</a:t>
            </a:r>
          </a:p>
          <a:p>
            <a:pPr lvl="1"/>
            <a:r>
              <a:rPr lang="en-US" sz="2800" dirty="0"/>
              <a:t>We use large amounts of water</a:t>
            </a:r>
          </a:p>
          <a:p>
            <a:pPr lvl="1"/>
            <a:r>
              <a:rPr lang="en-US" sz="2800" dirty="0"/>
              <a:t>We make large amounts of garbage</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794" y="3561726"/>
            <a:ext cx="2347206" cy="329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A4EB66A-763B-4EDD-93BC-99CBA9AD26CB}"/>
              </a:ext>
            </a:extLst>
          </p:cNvPr>
          <p:cNvSpPr/>
          <p:nvPr/>
        </p:nvSpPr>
        <p:spPr>
          <a:xfrm>
            <a:off x="443675" y="5117202"/>
            <a:ext cx="6109777" cy="1200329"/>
          </a:xfrm>
          <a:prstGeom prst="rect">
            <a:avLst/>
          </a:prstGeom>
          <a:solidFill>
            <a:schemeClr val="bg1">
              <a:lumMod val="85000"/>
            </a:schemeClr>
          </a:solidFill>
        </p:spPr>
        <p:txBody>
          <a:bodyPr wrap="square">
            <a:spAutoFit/>
          </a:bodyPr>
          <a:lstStyle/>
          <a:p>
            <a:r>
              <a:rPr lang="en-US" sz="2400" dirty="0"/>
              <a:t>Sustainability makes good business sense as it can improve profitability and drive more customers who value sustainable businesses.</a:t>
            </a:r>
            <a:endParaRPr lang="en-US" dirty="0"/>
          </a:p>
        </p:txBody>
      </p:sp>
    </p:spTree>
    <p:extLst>
      <p:ext uri="{BB962C8B-B14F-4D97-AF65-F5344CB8AC3E}">
        <p14:creationId xmlns:p14="http://schemas.microsoft.com/office/powerpoint/2010/main" val="86326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945"/>
            <a:ext cx="8229600" cy="1143000"/>
          </a:xfrm>
        </p:spPr>
        <p:txBody>
          <a:bodyPr/>
          <a:lstStyle/>
          <a:p>
            <a:r>
              <a:rPr lang="en-US" dirty="0"/>
              <a:t>Basic Sustainability Concepts</a:t>
            </a:r>
          </a:p>
        </p:txBody>
      </p:sp>
      <p:sp>
        <p:nvSpPr>
          <p:cNvPr id="3" name="Content Placeholder 2"/>
          <p:cNvSpPr>
            <a:spLocks noGrp="1"/>
          </p:cNvSpPr>
          <p:nvPr>
            <p:ph idx="1"/>
          </p:nvPr>
        </p:nvSpPr>
        <p:spPr>
          <a:xfrm>
            <a:off x="304800" y="990600"/>
            <a:ext cx="7315200" cy="5257800"/>
          </a:xfrm>
        </p:spPr>
        <p:txBody>
          <a:bodyPr>
            <a:normAutofit/>
          </a:bodyPr>
          <a:lstStyle/>
          <a:p>
            <a:r>
              <a:rPr lang="en-US" altLang="en-US" sz="2800" dirty="0"/>
              <a:t>Sustainability is a journey that does not end and made up of mostly baby steps</a:t>
            </a:r>
          </a:p>
          <a:p>
            <a:r>
              <a:rPr lang="en-US" altLang="en-US" sz="2800" dirty="0"/>
              <a:t>No one is perfectly sustainable—there is always room for improvement and never a superiority complex</a:t>
            </a:r>
          </a:p>
          <a:p>
            <a:r>
              <a:rPr lang="en-US" altLang="en-US" sz="2800" dirty="0"/>
              <a:t>Education is key to changing behaviors.  Education is on-going (more on this later)</a:t>
            </a:r>
          </a:p>
          <a:p>
            <a:r>
              <a:rPr lang="en-US" altLang="en-US" sz="2800" dirty="0"/>
              <a:t>As sustainability is a very diverse and complex, it is important to develop relationships with different experts </a:t>
            </a:r>
          </a:p>
          <a:p>
            <a:endParaRPr lang="en-US" dirty="0"/>
          </a:p>
        </p:txBody>
      </p:sp>
    </p:spTree>
    <p:extLst>
      <p:ext uri="{BB962C8B-B14F-4D97-AF65-F5344CB8AC3E}">
        <p14:creationId xmlns:p14="http://schemas.microsoft.com/office/powerpoint/2010/main" val="359215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7599E5B1-C021-49B4-BFD0-AFC73DE0E1E4}"/>
              </a:ext>
            </a:extLst>
          </p:cNvPr>
          <p:cNvSpPr>
            <a:spLocks noGrp="1" noChangeArrowheads="1"/>
          </p:cNvSpPr>
          <p:nvPr>
            <p:ph type="title"/>
          </p:nvPr>
        </p:nvSpPr>
        <p:spPr>
          <a:xfrm>
            <a:off x="-23813" y="23813"/>
            <a:ext cx="8077201" cy="685800"/>
          </a:xfrm>
        </p:spPr>
        <p:txBody>
          <a:bodyPr/>
          <a:lstStyle/>
          <a:p>
            <a:pPr algn="l"/>
            <a:r>
              <a:rPr lang="en-US" altLang="en-US" sz="3200" dirty="0">
                <a:solidFill>
                  <a:schemeClr val="tx1"/>
                </a:solidFill>
              </a:rPr>
              <a:t> Cumulative Actions</a:t>
            </a:r>
          </a:p>
        </p:txBody>
      </p:sp>
      <p:sp>
        <p:nvSpPr>
          <p:cNvPr id="14339" name="TextBox 1">
            <a:extLst>
              <a:ext uri="{FF2B5EF4-FFF2-40B4-BE49-F238E27FC236}">
                <a16:creationId xmlns:a16="http://schemas.microsoft.com/office/drawing/2014/main" id="{E483C2BD-5C71-4B27-B37D-C56A296B04C2}"/>
              </a:ext>
            </a:extLst>
          </p:cNvPr>
          <p:cNvSpPr txBox="1">
            <a:spLocks noChangeArrowheads="1"/>
          </p:cNvSpPr>
          <p:nvPr/>
        </p:nvSpPr>
        <p:spPr bwMode="auto">
          <a:xfrm>
            <a:off x="95033" y="839932"/>
            <a:ext cx="7448767" cy="83099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Change is the culmination of many individual actions.  Long term vs. short term thinking is required.</a:t>
            </a:r>
          </a:p>
        </p:txBody>
      </p:sp>
      <p:pic>
        <p:nvPicPr>
          <p:cNvPr id="14340" name="Picture 4" descr="Water%20dripping">
            <a:extLst>
              <a:ext uri="{FF2B5EF4-FFF2-40B4-BE49-F238E27FC236}">
                <a16:creationId xmlns:a16="http://schemas.microsoft.com/office/drawing/2014/main" id="{F5A2BFF8-FCAE-4C1D-A230-5524E48DD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00" b="29199"/>
          <a:stretch>
            <a:fillRect/>
          </a:stretch>
        </p:blipFill>
        <p:spPr bwMode="auto">
          <a:xfrm>
            <a:off x="59026" y="1801248"/>
            <a:ext cx="20653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C:\Documents and Settings\TBell\Desktop\Kit. Confidential Pix\bad gasket.JPG">
            <a:extLst>
              <a:ext uri="{FF2B5EF4-FFF2-40B4-BE49-F238E27FC236}">
                <a16:creationId xmlns:a16="http://schemas.microsoft.com/office/drawing/2014/main" id="{0DC01FC4-733C-43DF-AA08-CDC9586359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904"/>
          <a:stretch>
            <a:fillRect/>
          </a:stretch>
        </p:blipFill>
        <p:spPr bwMode="auto">
          <a:xfrm>
            <a:off x="76200" y="4160416"/>
            <a:ext cx="20574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A4593FE5-4FCB-4424-ACF4-2D62F880E91A}"/>
              </a:ext>
            </a:extLst>
          </p:cNvPr>
          <p:cNvPicPr>
            <a:picLocks noChangeAspect="1"/>
          </p:cNvPicPr>
          <p:nvPr/>
        </p:nvPicPr>
        <p:blipFill rotWithShape="1">
          <a:blip r:embed="rId5">
            <a:extLst>
              <a:ext uri="{28A0092B-C50C-407E-A947-70E740481C1C}">
                <a14:useLocalDpi xmlns:a14="http://schemas.microsoft.com/office/drawing/2010/main" val="0"/>
              </a:ext>
            </a:extLst>
          </a:blip>
          <a:srcRect l="559" r="14780" b="12279"/>
          <a:stretch/>
        </p:blipFill>
        <p:spPr bwMode="auto">
          <a:xfrm>
            <a:off x="2210090" y="1793311"/>
            <a:ext cx="206533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a:extLst>
              <a:ext uri="{FF2B5EF4-FFF2-40B4-BE49-F238E27FC236}">
                <a16:creationId xmlns:a16="http://schemas.microsoft.com/office/drawing/2014/main" id="{52B0E1C3-D66D-4C56-9D93-3D5AE774887F}"/>
              </a:ext>
            </a:extLst>
          </p:cNvPr>
          <p:cNvPicPr>
            <a:picLocks noChangeAspect="1"/>
          </p:cNvPicPr>
          <p:nvPr/>
        </p:nvPicPr>
        <p:blipFill rotWithShape="1">
          <a:blip r:embed="rId6">
            <a:extLst>
              <a:ext uri="{28A0092B-C50C-407E-A947-70E740481C1C}">
                <a14:useLocalDpi xmlns:a14="http://schemas.microsoft.com/office/drawing/2010/main" val="0"/>
              </a:ext>
            </a:extLst>
          </a:blip>
          <a:srcRect r="9348"/>
          <a:stretch/>
        </p:blipFill>
        <p:spPr bwMode="auto">
          <a:xfrm>
            <a:off x="2244871" y="4151312"/>
            <a:ext cx="2030558"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7" descr="C:\Users\JJ Bulldog\AppData\Local\Microsoft\Windows\Temporary Internet Files\Content.Outlook\I0GYCRE0\02-27-12 ATR Chef Ahmad at composting bin.jpg">
            <a:extLst>
              <a:ext uri="{FF2B5EF4-FFF2-40B4-BE49-F238E27FC236}">
                <a16:creationId xmlns:a16="http://schemas.microsoft.com/office/drawing/2014/main" id="{299E64A7-89E4-4159-AB0D-0B399FE97C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790" y="1793311"/>
            <a:ext cx="2198539"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Tech Transfer\pictures\site photos - marie calendars, etc\P4250122.JPG">
            <a:extLst>
              <a:ext uri="{FF2B5EF4-FFF2-40B4-BE49-F238E27FC236}">
                <a16:creationId xmlns:a16="http://schemas.microsoft.com/office/drawing/2014/main" id="{41297197-599B-4A4C-A6C4-CB5A1C692D11}"/>
              </a:ext>
            </a:extLst>
          </p:cNvPr>
          <p:cNvPicPr>
            <a:picLocks noChangeAspect="1" noChangeArrowheads="1"/>
          </p:cNvPicPr>
          <p:nvPr/>
        </p:nvPicPr>
        <p:blipFill rotWithShape="1">
          <a:blip r:embed="rId8"/>
          <a:srcRect l="43033" r="38031" b="6698"/>
          <a:stretch/>
        </p:blipFill>
        <p:spPr bwMode="auto">
          <a:xfrm>
            <a:off x="6705600" y="1780381"/>
            <a:ext cx="1124167" cy="3297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292321"/>
      </p:ext>
    </p:extLst>
  </p:cSld>
  <p:clrMapOvr>
    <a:masterClrMapping/>
  </p:clrMapOvr>
  <p:transition/>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374</TotalTime>
  <Words>1803</Words>
  <Application>Microsoft Office PowerPoint</Application>
  <PresentationFormat>On-screen Show (4:3)</PresentationFormat>
  <Paragraphs>171</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Bold</vt:lpstr>
      <vt:lpstr>Avenir Roman</vt:lpstr>
      <vt:lpstr>Gill Sans</vt:lpstr>
      <vt:lpstr>Gill Sans SemiBold</vt:lpstr>
      <vt:lpstr>Helvetica</vt:lpstr>
      <vt:lpstr>Impact</vt:lpstr>
      <vt:lpstr>Default</vt:lpstr>
      <vt:lpstr>PowerPoint Presentation</vt:lpstr>
      <vt:lpstr>PowerPoint Presentation</vt:lpstr>
      <vt:lpstr>Sustainability and Chefs</vt:lpstr>
      <vt:lpstr>Let’s Define Sustainability</vt:lpstr>
      <vt:lpstr>The Perfect Storm and The World Chef Challenge</vt:lpstr>
      <vt:lpstr>THE SUSTAINABILITY PROBLEM</vt:lpstr>
      <vt:lpstr>Sustainability and Foodservice</vt:lpstr>
      <vt:lpstr>Basic Sustainability Concepts</vt:lpstr>
      <vt:lpstr> Cumulative Actions</vt:lpstr>
      <vt:lpstr>Importance of Education</vt:lpstr>
      <vt:lpstr>Culinary Schools and Sustainability</vt:lpstr>
      <vt:lpstr>Worldchefs Sustainability Curriculum</vt:lpstr>
      <vt:lpstr>The Outline</vt:lpstr>
      <vt:lpstr>The Curriculum 7 class days, each of 2-3 hours Designed to be flexible</vt:lpstr>
      <vt:lpstr>PowerPoint Presentation</vt:lpstr>
      <vt:lpstr>PowerPoint Presentation</vt:lpstr>
      <vt:lpstr>What is the cost? </vt:lpstr>
      <vt:lpstr>How do I register?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Koetke</cp:lastModifiedBy>
  <cp:revision>28</cp:revision>
  <cp:lastPrinted>2018-03-30T20:03:16Z</cp:lastPrinted>
  <dcterms:modified xsi:type="dcterms:W3CDTF">2018-07-09T02:21:28Z</dcterms:modified>
</cp:coreProperties>
</file>