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9" r:id="rId2"/>
    <p:sldId id="257" r:id="rId3"/>
    <p:sldId id="258" r:id="rId4"/>
    <p:sldId id="272" r:id="rId5"/>
    <p:sldId id="260" r:id="rId6"/>
    <p:sldId id="276" r:id="rId7"/>
    <p:sldId id="261" r:id="rId8"/>
    <p:sldId id="262" r:id="rId9"/>
    <p:sldId id="267" r:id="rId10"/>
    <p:sldId id="268" r:id="rId11"/>
    <p:sldId id="275" r:id="rId12"/>
    <p:sldId id="269" r:id="rId13"/>
    <p:sldId id="270" r:id="rId14"/>
    <p:sldId id="263" r:id="rId15"/>
    <p:sldId id="264" r:id="rId16"/>
    <p:sldId id="274" r:id="rId17"/>
    <p:sldId id="277" r:id="rId18"/>
    <p:sldId id="278" r:id="rId19"/>
    <p:sldId id="279" r:id="rId20"/>
    <p:sldId id="266" r:id="rId21"/>
    <p:sldId id="273" r:id="rId22"/>
  </p:sldIdLst>
  <p:sldSz cx="12192000" cy="6858000"/>
  <p:notesSz cx="6858000" cy="9144000"/>
  <p:defaultTextStyle>
    <a:lvl1pPr defTabSz="457200">
      <a:defRPr>
        <a:latin typeface="+mj-lt"/>
        <a:ea typeface="+mj-ea"/>
        <a:cs typeface="+mj-cs"/>
        <a:sym typeface="Avenir Roman"/>
      </a:defRPr>
    </a:lvl1pPr>
    <a:lvl2pPr defTabSz="457200">
      <a:defRPr>
        <a:latin typeface="+mj-lt"/>
        <a:ea typeface="+mj-ea"/>
        <a:cs typeface="+mj-cs"/>
        <a:sym typeface="Avenir Roman"/>
      </a:defRPr>
    </a:lvl2pPr>
    <a:lvl3pPr defTabSz="457200">
      <a:defRPr>
        <a:latin typeface="+mj-lt"/>
        <a:ea typeface="+mj-ea"/>
        <a:cs typeface="+mj-cs"/>
        <a:sym typeface="Avenir Roman"/>
      </a:defRPr>
    </a:lvl3pPr>
    <a:lvl4pPr defTabSz="457200">
      <a:defRPr>
        <a:latin typeface="+mj-lt"/>
        <a:ea typeface="+mj-ea"/>
        <a:cs typeface="+mj-cs"/>
        <a:sym typeface="Avenir Roman"/>
      </a:defRPr>
    </a:lvl4pPr>
    <a:lvl5pPr defTabSz="457200">
      <a:defRPr>
        <a:latin typeface="+mj-lt"/>
        <a:ea typeface="+mj-ea"/>
        <a:cs typeface="+mj-cs"/>
        <a:sym typeface="Avenir Roman"/>
      </a:defRPr>
    </a:lvl5pPr>
    <a:lvl6pPr defTabSz="457200">
      <a:defRPr>
        <a:latin typeface="+mj-lt"/>
        <a:ea typeface="+mj-ea"/>
        <a:cs typeface="+mj-cs"/>
        <a:sym typeface="Avenir Roman"/>
      </a:defRPr>
    </a:lvl6pPr>
    <a:lvl7pPr defTabSz="457200">
      <a:defRPr>
        <a:latin typeface="+mj-lt"/>
        <a:ea typeface="+mj-ea"/>
        <a:cs typeface="+mj-cs"/>
        <a:sym typeface="Avenir Roman"/>
      </a:defRPr>
    </a:lvl7pPr>
    <a:lvl8pPr defTabSz="457200">
      <a:defRPr>
        <a:latin typeface="+mj-lt"/>
        <a:ea typeface="+mj-ea"/>
        <a:cs typeface="+mj-cs"/>
        <a:sym typeface="Avenir Roman"/>
      </a:defRPr>
    </a:lvl8pPr>
    <a:lvl9pPr defTabSz="457200">
      <a:defRPr>
        <a:latin typeface="+mj-lt"/>
        <a:ea typeface="+mj-ea"/>
        <a:cs typeface="+mj-cs"/>
        <a:sym typeface="Avenir Roman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1" autoAdjust="0"/>
    <p:restoredTop sz="72464" autoAdjust="0"/>
  </p:normalViewPr>
  <p:slideViewPr>
    <p:cSldViewPr snapToGrid="0" snapToObjects="1">
      <p:cViewPr varScale="1">
        <p:scale>
          <a:sx n="65" d="100"/>
          <a:sy n="65" d="100"/>
        </p:scale>
        <p:origin x="-1184" y="-10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1480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3" name="Shape 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87516862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44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DISH EXAMPLE</a:t>
            </a:r>
          </a:p>
          <a:p>
            <a:r>
              <a:rPr lang="en-US" dirty="0" smtClean="0"/>
              <a:t>Snacks</a:t>
            </a:r>
          </a:p>
          <a:p>
            <a:r>
              <a:rPr lang="en-US" dirty="0" smtClean="0"/>
              <a:t>Single large piece veg</a:t>
            </a:r>
          </a:p>
          <a:p>
            <a:r>
              <a:rPr lang="en-US" dirty="0" smtClean="0"/>
              <a:t>Ferment / pickle</a:t>
            </a:r>
          </a:p>
          <a:p>
            <a:r>
              <a:rPr lang="en-US" dirty="0" smtClean="0"/>
              <a:t>Upgraded bread</a:t>
            </a:r>
          </a:p>
          <a:p>
            <a:r>
              <a:rPr lang="en-US" dirty="0" smtClean="0"/>
              <a:t>Pudding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06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ReTaste</a:t>
            </a:r>
            <a:r>
              <a:rPr lang="en-US" baseline="0" dirty="0" smtClean="0"/>
              <a:t> – whole experience. </a:t>
            </a:r>
          </a:p>
          <a:p>
            <a:r>
              <a:rPr lang="en-US" baseline="0" dirty="0" smtClean="0"/>
              <a:t>FOH</a:t>
            </a:r>
          </a:p>
          <a:p>
            <a:r>
              <a:rPr lang="en-US" baseline="0" dirty="0" smtClean="0"/>
              <a:t>Wine bottles. Heat mat. Plates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06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PACKAGING and</a:t>
            </a:r>
            <a:r>
              <a:rPr lang="en-US" baseline="0" dirty="0" smtClean="0"/>
              <a:t> soft veg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STAFF: sorting process – not all premium. Takes time. Cost implications</a:t>
            </a:r>
          </a:p>
          <a:p>
            <a:r>
              <a:rPr lang="en-US" baseline="0" dirty="0" smtClean="0"/>
              <a:t>Plastics and containers – </a:t>
            </a:r>
            <a:r>
              <a:rPr lang="en-US" baseline="0" dirty="0" err="1" smtClean="0"/>
              <a:t>doesn</a:t>
            </a:r>
            <a:r>
              <a:rPr lang="fr-FR" baseline="0" dirty="0" smtClean="0"/>
              <a:t>’</a:t>
            </a:r>
            <a:r>
              <a:rPr lang="en-US" baseline="0" dirty="0" smtClean="0"/>
              <a:t>t come in the same style as regular restaurant produce delivery</a:t>
            </a:r>
          </a:p>
          <a:p>
            <a:endParaRPr lang="en-US" baseline="0" dirty="0" smtClean="0"/>
          </a:p>
          <a:p>
            <a:r>
              <a:rPr lang="en-US" baseline="0" dirty="0" smtClean="0"/>
              <a:t>Ugly fruit – tomato lemonade / tomato sauce..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Cant be zero waste – some things are just beyond.</a:t>
            </a:r>
          </a:p>
          <a:p>
            <a:r>
              <a:rPr lang="en-US" baseline="0" dirty="0" smtClean="0"/>
              <a:t>We compost / bio gas. Not landfill.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Legal barriers – Tight EHO and food safety in Sweden.</a:t>
            </a:r>
          </a:p>
          <a:p>
            <a:r>
              <a:rPr lang="en-US" baseline="0" dirty="0" smtClean="0"/>
              <a:t>Some products cant be reimagined. Mainly meat and fish</a:t>
            </a:r>
          </a:p>
          <a:p>
            <a:r>
              <a:rPr lang="en-US" baseline="0" dirty="0" smtClean="0"/>
              <a:t>BB / Consume by…</a:t>
            </a:r>
          </a:p>
          <a:p>
            <a:r>
              <a:rPr lang="en-US" baseline="0" dirty="0" smtClean="0"/>
              <a:t>BB is fine : use same day when meat / fish.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everything is rescued – pantry needs to be in place in order to allow this produce to be reimagined – vinegar / salt / sugar / spices / butter etc.</a:t>
            </a:r>
          </a:p>
          <a:p>
            <a:r>
              <a:rPr lang="en-US" baseline="0" dirty="0" smtClean="0"/>
              <a:t>95% is actual food waste</a:t>
            </a:r>
          </a:p>
          <a:p>
            <a:endParaRPr lang="en-US" baseline="0" dirty="0" smtClean="0"/>
          </a:p>
          <a:p>
            <a:r>
              <a:rPr lang="en-US" baseline="0" dirty="0" smtClean="0"/>
              <a:t>KEY: MUST TASTE GOOD.</a:t>
            </a:r>
          </a:p>
          <a:p>
            <a:r>
              <a:rPr lang="en-US" baseline="0" dirty="0" smtClean="0"/>
              <a:t>You cant sell sustainability if it </a:t>
            </a:r>
            <a:r>
              <a:rPr lang="en-US" baseline="0" dirty="0" err="1" smtClean="0"/>
              <a:t>doesn</a:t>
            </a:r>
            <a:r>
              <a:rPr lang="fr-FR" baseline="0" dirty="0" smtClean="0"/>
              <a:t>’</a:t>
            </a:r>
            <a:r>
              <a:rPr lang="en-US" baseline="0" dirty="0" smtClean="0"/>
              <a:t>t taste great. No one will get involved.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462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 still value in products</a:t>
            </a:r>
          </a:p>
          <a:p>
            <a:r>
              <a:rPr lang="en-US" dirty="0" smtClean="0"/>
              <a:t>Need to re-</a:t>
            </a:r>
            <a:r>
              <a:rPr lang="en-US" dirty="0" err="1" smtClean="0"/>
              <a:t>programme</a:t>
            </a:r>
            <a:r>
              <a:rPr lang="en-US" dirty="0" smtClean="0"/>
              <a:t> your</a:t>
            </a:r>
            <a:r>
              <a:rPr lang="en-US" baseline="0" dirty="0" smtClean="0"/>
              <a:t> brain as a chef.</a:t>
            </a:r>
          </a:p>
          <a:p>
            <a:r>
              <a:rPr lang="en-US" baseline="0" dirty="0" smtClean="0"/>
              <a:t>Don</a:t>
            </a:r>
            <a:r>
              <a:rPr lang="fr-FR" baseline="0" dirty="0" smtClean="0"/>
              <a:t>’</a:t>
            </a:r>
            <a:r>
              <a:rPr lang="en-US" baseline="0" dirty="0" smtClean="0"/>
              <a:t>t just see the obvious. Yellowed herbs can still pack </a:t>
            </a:r>
            <a:r>
              <a:rPr lang="en-US" baseline="0" dirty="0" err="1" smtClean="0"/>
              <a:t>flavour</a:t>
            </a:r>
            <a:r>
              <a:rPr lang="en-US" baseline="0" dirty="0" smtClean="0"/>
              <a:t>, soft tomatoes are delicious</a:t>
            </a:r>
          </a:p>
          <a:p>
            <a:r>
              <a:rPr lang="en-US" baseline="0" dirty="0" smtClean="0"/>
              <a:t>Sometimes old fruits are more </a:t>
            </a:r>
            <a:r>
              <a:rPr lang="en-US" baseline="0" dirty="0" err="1" smtClean="0"/>
              <a:t>flavourful</a:t>
            </a:r>
            <a:r>
              <a:rPr lang="en-US" baseline="0" dirty="0" smtClean="0"/>
              <a:t> and work better – don</a:t>
            </a:r>
            <a:r>
              <a:rPr lang="fr-FR" baseline="0" dirty="0" smtClean="0"/>
              <a:t>’</a:t>
            </a:r>
            <a:r>
              <a:rPr lang="en-US" baseline="0" dirty="0" smtClean="0"/>
              <a:t>t disregard them as a great product.</a:t>
            </a:r>
          </a:p>
          <a:p>
            <a:endParaRPr lang="en-US" dirty="0" smtClean="0"/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food waste is a business topic as well and can drive customers through creative marketing</a:t>
            </a: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Pay per kilo to remove old produce.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Produce is free as it is a non-profit.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Finance is till important – we have salaries to pay. 2 x 40 </a:t>
            </a:r>
            <a:r>
              <a:rPr lang="en-US" sz="2400" dirty="0" err="1" smtClean="0">
                <a:latin typeface="+mj-lt"/>
                <a:ea typeface="+mj-ea"/>
                <a:cs typeface="+mj-cs"/>
                <a:sym typeface="Avenir Roman"/>
              </a:rPr>
              <a:t>hr</a:t>
            </a:r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 chefs + Matilda</a:t>
            </a:r>
            <a:r>
              <a:rPr lang="en-US" sz="2400" baseline="0" dirty="0" smtClean="0">
                <a:latin typeface="+mj-lt"/>
                <a:ea typeface="+mj-ea"/>
                <a:cs typeface="+mj-cs"/>
                <a:sym typeface="Avenir Roman"/>
              </a:rPr>
              <a:t> at 24hr. Needs</a:t>
            </a:r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Long term it</a:t>
            </a:r>
            <a:r>
              <a:rPr lang="en-US" sz="2400" baseline="0" dirty="0" smtClean="0">
                <a:latin typeface="+mj-lt"/>
                <a:ea typeface="+mj-ea"/>
                <a:cs typeface="+mj-cs"/>
                <a:sym typeface="Avenir Roman"/>
              </a:rPr>
              <a:t> not viable</a:t>
            </a:r>
          </a:p>
          <a:p>
            <a:endParaRPr lang="en-US" sz="2400" baseline="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baseline="0" dirty="0" smtClean="0">
                <a:latin typeface="+mj-lt"/>
                <a:ea typeface="+mj-ea"/>
                <a:cs typeface="+mj-cs"/>
                <a:sym typeface="Avenir Roman"/>
              </a:rPr>
              <a:t>2000 square meter project.</a:t>
            </a:r>
          </a:p>
          <a:p>
            <a:r>
              <a:rPr lang="en-US" sz="2400" baseline="0" dirty="0" err="1" smtClean="0">
                <a:latin typeface="+mj-lt"/>
                <a:ea typeface="+mj-ea"/>
                <a:cs typeface="+mj-cs"/>
                <a:sym typeface="Avenir Roman"/>
              </a:rPr>
              <a:t>Niklas</a:t>
            </a:r>
            <a:r>
              <a:rPr lang="en-US" sz="2400" baseline="0" dirty="0" smtClean="0">
                <a:latin typeface="+mj-lt"/>
                <a:ea typeface="+mj-ea"/>
                <a:cs typeface="+mj-cs"/>
                <a:sym typeface="Avenir Roman"/>
              </a:rPr>
              <a:t>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11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Its</a:t>
            </a:r>
            <a:r>
              <a:rPr lang="en-US" baseline="0" dirty="0" smtClean="0"/>
              <a:t> not just the kitchen.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</a:p>
          <a:p>
            <a:r>
              <a:rPr lang="en-US" dirty="0" smtClean="0"/>
              <a:t>Thank</a:t>
            </a:r>
            <a:r>
              <a:rPr lang="en-US" baseline="0" dirty="0" smtClean="0"/>
              <a:t> you / </a:t>
            </a:r>
            <a:r>
              <a:rPr lang="en-US" dirty="0" smtClean="0"/>
              <a:t>Who we are / where we are from / The</a:t>
            </a:r>
            <a:r>
              <a:rPr lang="en-US" baseline="0" dirty="0" smtClean="0"/>
              <a:t> aims of our 20 minutes…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</a:t>
            </a:r>
            <a:r>
              <a:rPr lang="en-US" dirty="0" err="1" smtClean="0"/>
              <a:t>ReTaste</a:t>
            </a:r>
            <a:r>
              <a:rPr lang="en-US" dirty="0" smtClean="0"/>
              <a:t>?</a:t>
            </a:r>
            <a:r>
              <a:rPr lang="en-US" baseline="0" dirty="0" smtClean="0"/>
              <a:t> </a:t>
            </a:r>
            <a:r>
              <a:rPr lang="en-US" dirty="0" smtClean="0"/>
              <a:t>The issue of food waste.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SDG – Goal 2- Zero hunger.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QUANTITYS</a:t>
            </a:r>
          </a:p>
          <a:p>
            <a:r>
              <a:rPr lang="en-US" baseline="0" dirty="0" smtClean="0"/>
              <a:t>1/3 of all food globally is wasted</a:t>
            </a:r>
          </a:p>
          <a:p>
            <a:endParaRPr lang="en-US" baseline="0" dirty="0" smtClean="0"/>
          </a:p>
          <a:p>
            <a:r>
              <a:rPr lang="en-US" baseline="0" dirty="0" smtClean="0"/>
              <a:t>NUMERICALLY IMPOSSIBLE TO GET YOUR HEAD AROUND THIS</a:t>
            </a:r>
          </a:p>
          <a:p>
            <a:endParaRPr lang="en-US" baseline="0" dirty="0" smtClean="0"/>
          </a:p>
          <a:p>
            <a:r>
              <a:rPr lang="en-US" baseline="0" dirty="0" smtClean="0"/>
              <a:t>MAJORITY WASTED</a:t>
            </a:r>
          </a:p>
          <a:p>
            <a:r>
              <a:rPr lang="en-US" baseline="0" dirty="0" smtClean="0"/>
              <a:t>Fruit + veg, roots and tubers. Less food waste of meat and fish. They have less waste but produce more CO2</a:t>
            </a:r>
          </a:p>
          <a:p>
            <a:r>
              <a:rPr lang="en-US" baseline="0" dirty="0" smtClean="0"/>
              <a:t>Rich countries waste as much food as produced across the WHOLE of Sub Saharan Africa – 222 / 230 million tons</a:t>
            </a:r>
          </a:p>
          <a:p>
            <a:endParaRPr lang="en-US" baseline="0" dirty="0" smtClean="0"/>
          </a:p>
          <a:p>
            <a:r>
              <a:rPr lang="en-US" baseline="0" dirty="0" smtClean="0"/>
              <a:t>WASTE PER CAPITA:</a:t>
            </a:r>
          </a:p>
          <a:p>
            <a:r>
              <a:rPr lang="en-US" baseline="0" dirty="0" smtClean="0"/>
              <a:t>95 – 115 kg / person / year in Europe + Northern America</a:t>
            </a:r>
          </a:p>
          <a:p>
            <a:r>
              <a:rPr lang="en-US" baseline="0" dirty="0" smtClean="0"/>
              <a:t>6 – 11kg / person / year in Sub Saharan Africa / South and South Eastern Asia</a:t>
            </a:r>
          </a:p>
          <a:p>
            <a:endParaRPr lang="en-US" baseline="0" dirty="0" smtClean="0"/>
          </a:p>
          <a:p>
            <a:r>
              <a:rPr lang="en-US" baseline="0" dirty="0" smtClean="0"/>
              <a:t>40% loss at post harvesting and processing in Sub </a:t>
            </a:r>
            <a:r>
              <a:rPr lang="en-US" baseline="0" dirty="0" err="1" smtClean="0"/>
              <a:t>saharan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africa</a:t>
            </a:r>
            <a:r>
              <a:rPr lang="en-US" baseline="0" dirty="0" smtClean="0"/>
              <a:t> / </a:t>
            </a:r>
            <a:r>
              <a:rPr lang="en-US" baseline="0" dirty="0" err="1" smtClean="0"/>
              <a:t>asia</a:t>
            </a:r>
            <a:endParaRPr lang="en-US" baseline="0" dirty="0" smtClean="0"/>
          </a:p>
          <a:p>
            <a:r>
              <a:rPr lang="en-US" baseline="0" dirty="0" smtClean="0"/>
              <a:t>40% at retail and  consumer point in North America / Europe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609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LAND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All over the planet, land is used to produce food that we waste.</a:t>
            </a: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This land would form the 2nd largest country in the world…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Russia : Food waste : China</a:t>
            </a: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And be the third highest emitter of green house gases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China : USA : Food waste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EMMISIONS</a:t>
            </a:r>
          </a:p>
          <a:p>
            <a:r>
              <a:rPr lang="en-US" dirty="0" smtClean="0"/>
              <a:t>Almost as high (87%) of</a:t>
            </a:r>
            <a:r>
              <a:rPr lang="en-US" baseline="0" dirty="0" smtClean="0"/>
              <a:t> global transport</a:t>
            </a:r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This land would have the highest water use foot print:</a:t>
            </a:r>
          </a:p>
          <a:p>
            <a:r>
              <a:rPr lang="en-US" sz="2400" dirty="0" smtClean="0">
                <a:latin typeface="+mj-lt"/>
                <a:ea typeface="+mj-ea"/>
                <a:cs typeface="+mj-cs"/>
                <a:sym typeface="Avenir Roman"/>
              </a:rPr>
              <a:t>Food waste: India : China</a:t>
            </a: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r>
              <a:rPr lang="en-US" baseline="0" dirty="0" smtClean="0"/>
              <a:t>COST</a:t>
            </a:r>
          </a:p>
          <a:p>
            <a:r>
              <a:rPr lang="en-US" baseline="0" dirty="0" smtClean="0"/>
              <a:t>Market value of lost / wasted food = $936 billion</a:t>
            </a:r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endParaRPr lang="en-US" sz="2400" dirty="0" smtClean="0">
              <a:latin typeface="+mj-lt"/>
              <a:ea typeface="+mj-ea"/>
              <a:cs typeface="+mj-cs"/>
              <a:sym typeface="Avenir Roman"/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78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Whats</a:t>
            </a:r>
            <a:r>
              <a:rPr lang="en-US" dirty="0" smtClean="0"/>
              <a:t> going on over at the kitchen… - Intro Ekman </a:t>
            </a:r>
          </a:p>
          <a:p>
            <a:r>
              <a:rPr lang="en-US" dirty="0" smtClean="0"/>
              <a:t>#</a:t>
            </a:r>
            <a:r>
              <a:rPr lang="en-US" dirty="0" err="1" smtClean="0"/>
              <a:t>retaste</a:t>
            </a:r>
            <a:r>
              <a:rPr lang="en-US" baseline="0" dirty="0" smtClean="0"/>
              <a:t> is a movement</a:t>
            </a:r>
          </a:p>
          <a:p>
            <a:r>
              <a:rPr lang="en-US" baseline="0" dirty="0" smtClean="0"/>
              <a:t>#</a:t>
            </a:r>
            <a:r>
              <a:rPr lang="en-US" baseline="0" dirty="0" err="1" smtClean="0"/>
              <a:t>retaste</a:t>
            </a:r>
            <a:r>
              <a:rPr lang="en-US" baseline="0" dirty="0" smtClean="0"/>
              <a:t> is a verb – you DO IT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Carry it forward</a:t>
            </a:r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5298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Temporary</a:t>
            </a:r>
          </a:p>
          <a:p>
            <a:r>
              <a:rPr lang="en-US" baseline="0" dirty="0" smtClean="0"/>
              <a:t>Restaurant</a:t>
            </a:r>
          </a:p>
          <a:p>
            <a:r>
              <a:rPr lang="en-US" baseline="0" dirty="0" smtClean="0"/>
              <a:t>#1 – DELICIOUS</a:t>
            </a:r>
          </a:p>
          <a:p>
            <a:r>
              <a:rPr lang="en-US" baseline="0" dirty="0" smtClean="0"/>
              <a:t>Set an example – show case what can be done</a:t>
            </a:r>
          </a:p>
          <a:p>
            <a:r>
              <a:rPr lang="en-US" baseline="0" dirty="0" smtClean="0"/>
              <a:t>Aim: change perception, reimagine what is flavorful, what can cook well, what we SHOULD use.</a:t>
            </a:r>
          </a:p>
          <a:p>
            <a:r>
              <a:rPr lang="en-US" baseline="0" dirty="0" smtClean="0"/>
              <a:t>Challenge chefs, challenge the public. See waste as an opportunity, not a problem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39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Pauls</a:t>
            </a:r>
            <a:r>
              <a:rPr lang="en-US" dirty="0" smtClean="0"/>
              <a:t> </a:t>
            </a:r>
            <a:r>
              <a:rPr lang="en-US" dirty="0" err="1" smtClean="0"/>
              <a:t>Kok</a:t>
            </a:r>
            <a:r>
              <a:rPr lang="en-US" dirty="0" smtClean="0"/>
              <a:t> +</a:t>
            </a:r>
            <a:r>
              <a:rPr lang="en-US" baseline="0" dirty="0" smtClean="0"/>
              <a:t> Retired Hen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863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Monday and Tuesday</a:t>
            </a:r>
          </a:p>
          <a:p>
            <a:r>
              <a:rPr lang="en-US" dirty="0" smtClean="0"/>
              <a:t>Twice a week pick ups</a:t>
            </a:r>
          </a:p>
          <a:p>
            <a:r>
              <a:rPr lang="en-US" dirty="0" smtClean="0"/>
              <a:t>Mo 1 x </a:t>
            </a:r>
            <a:r>
              <a:rPr lang="en-US" dirty="0" err="1" smtClean="0"/>
              <a:t>electrolux</a:t>
            </a:r>
            <a:r>
              <a:rPr lang="en-US" dirty="0" smtClean="0"/>
              <a:t> / coop + </a:t>
            </a:r>
            <a:r>
              <a:rPr lang="en-US" dirty="0" err="1" smtClean="0"/>
              <a:t>willys</a:t>
            </a:r>
            <a:endParaRPr lang="en-US" dirty="0" smtClean="0"/>
          </a:p>
          <a:p>
            <a:r>
              <a:rPr lang="en-US" dirty="0" smtClean="0"/>
              <a:t>Mo 2 – 4 :</a:t>
            </a:r>
            <a:r>
              <a:rPr lang="en-US" baseline="0" dirty="0" smtClean="0"/>
              <a:t> COOP. 1 x large store + next door.</a:t>
            </a:r>
          </a:p>
          <a:p>
            <a:endParaRPr lang="en-US" baseline="0" dirty="0" smtClean="0"/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Partners – Electrolux.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 just food – FOH too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4456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Menu process:</a:t>
            </a:r>
          </a:p>
          <a:p>
            <a:r>
              <a:rPr lang="en-US" baseline="0" dirty="0" smtClean="0"/>
              <a:t>Framework of dishes to create a menu.</a:t>
            </a:r>
          </a:p>
          <a:p>
            <a:r>
              <a:rPr lang="en-US" baseline="0" dirty="0" smtClean="0"/>
              <a:t>EACH WEEK:</a:t>
            </a:r>
          </a:p>
          <a:p>
            <a:endParaRPr lang="en-US" baseline="0" dirty="0" smtClean="0"/>
          </a:p>
          <a:p>
            <a:r>
              <a:rPr lang="en-US" baseline="0" dirty="0" smtClean="0"/>
              <a:t>Selection : Snacks - using imagination</a:t>
            </a:r>
          </a:p>
          <a:p>
            <a:r>
              <a:rPr lang="en-US" baseline="0" dirty="0" smtClean="0"/>
              <a:t>1 x fermented &amp; pickled: long lasting. </a:t>
            </a:r>
            <a:r>
              <a:rPr lang="en-US" baseline="0" dirty="0" err="1" smtClean="0"/>
              <a:t>Sriracha</a:t>
            </a:r>
            <a:r>
              <a:rPr lang="en-US" baseline="0" dirty="0" smtClean="0"/>
              <a:t> still being used. Never wastes. Keeps going</a:t>
            </a:r>
          </a:p>
          <a:p>
            <a:r>
              <a:rPr lang="en-US" baseline="0" dirty="0" smtClean="0"/>
              <a:t>1 x upgraded bread. Pasta / pizza </a:t>
            </a:r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 x master stock dish – beverage incorporated into the dish</a:t>
            </a:r>
          </a:p>
          <a:p>
            <a:pPr marL="0" marR="0" indent="0" defTabSz="4572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 x main with whole piece veg</a:t>
            </a:r>
          </a:p>
          <a:p>
            <a:r>
              <a:rPr lang="en-US" baseline="0" dirty="0" smtClean="0"/>
              <a:t>1 x mature fruits : pudding. Boxes of fruit story. Peaches / strawberries / tomatoes PACKAGING CONVERSATION</a:t>
            </a:r>
          </a:p>
          <a:p>
            <a:r>
              <a:rPr lang="en-US" baseline="0" dirty="0" smtClean="0"/>
              <a:t>1 x </a:t>
            </a:r>
            <a:r>
              <a:rPr lang="en-US" baseline="0" dirty="0" err="1" smtClean="0"/>
              <a:t>socker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kocka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406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427954" y="4406901"/>
            <a:ext cx="9652001" cy="1362075"/>
          </a:xfrm>
          <a:prstGeom prst="rect">
            <a:avLst/>
          </a:prstGeom>
        </p:spPr>
        <p:txBody>
          <a:bodyPr anchor="t"/>
          <a:lstStyle>
            <a:lvl1pPr algn="l">
              <a:defRPr sz="3100" cap="all"/>
            </a:lvl1pPr>
          </a:lstStyle>
          <a:p>
            <a:pPr lvl="0">
              <a:defRPr sz="1800" b="0" cap="none"/>
            </a:pPr>
            <a:r>
              <a:rPr sz="3100" b="1" cap="all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427954" y="2906713"/>
            <a:ext cx="9652001" cy="150019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661306" indent="-204106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2pPr>
            <a:lvl3pPr marL="1104900" indent="-1905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3pPr>
            <a:lvl4pPr marL="16002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4pPr>
            <a:lvl5pPr marL="2057400" indent="-228600">
              <a:spcBef>
                <a:spcPts val="400"/>
              </a:spcBef>
              <a:buFontTx/>
              <a:defRPr sz="20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417688" y="92075"/>
            <a:ext cx="9660213" cy="150812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 b="0"/>
            </a:pPr>
            <a:r>
              <a:rPr sz="4400" b="1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417693" y="1600200"/>
            <a:ext cx="4813169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8" indent="-320038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31545" y="256810"/>
            <a:ext cx="9652001" cy="117865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 b="0"/>
            </a:pPr>
            <a:r>
              <a:rPr sz="4400" b="1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431545" y="1435464"/>
            <a:ext cx="5167313" cy="739412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  <a:lvl2pPr marL="702128" indent="-244928">
              <a:spcBef>
                <a:spcPts val="500"/>
              </a:spcBef>
              <a:buFontTx/>
              <a:defRPr sz="2400"/>
            </a:lvl2pPr>
            <a:lvl3pPr marL="1143000" indent="-228600">
              <a:spcBef>
                <a:spcPts val="500"/>
              </a:spcBef>
              <a:buFontTx/>
              <a:defRPr sz="2400"/>
            </a:lvl3pPr>
            <a:lvl4pPr marL="1645920" indent="-274320">
              <a:spcBef>
                <a:spcPts val="500"/>
              </a:spcBef>
              <a:buFontTx/>
              <a:defRPr sz="2400"/>
            </a:lvl4pPr>
            <a:lvl5pPr marL="2103120" indent="-274320">
              <a:spcBef>
                <a:spcPts val="500"/>
              </a:spcBef>
              <a:buFontTx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423333" y="0"/>
            <a:ext cx="9652000" cy="1692276"/>
          </a:xfrm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200" b="1"/>
              <a:t>Title Text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23333" y="0"/>
            <a:ext cx="331290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xfrm>
            <a:off x="4563534" y="273050"/>
            <a:ext cx="5510773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1690318" y="4800600"/>
            <a:ext cx="7315205" cy="566738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/>
            </a:pPr>
            <a:r>
              <a:rPr sz="2000" b="1"/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690318" y="5367338"/>
            <a:ext cx="7315205" cy="804865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600074" indent="-142874">
              <a:spcBef>
                <a:spcPts val="300"/>
              </a:spcBef>
              <a:buFontTx/>
              <a:defRPr sz="1400"/>
            </a:lvl2pPr>
            <a:lvl3pPr marL="1047750" indent="-133350">
              <a:spcBef>
                <a:spcPts val="300"/>
              </a:spcBef>
              <a:buFontTx/>
              <a:defRPr sz="1400"/>
            </a:lvl3pPr>
            <a:lvl4pPr marL="1531619" indent="-160019">
              <a:spcBef>
                <a:spcPts val="300"/>
              </a:spcBef>
              <a:buFontTx/>
              <a:defRPr sz="1400"/>
            </a:lvl4pPr>
            <a:lvl5pPr marL="1988820" indent="-160020">
              <a:spcBef>
                <a:spcPts val="300"/>
              </a:spcBef>
              <a:buFontTx/>
              <a:defRPr sz="1400"/>
            </a:lvl5pPr>
          </a:lstStyle>
          <a:p>
            <a:pPr lvl="0">
              <a:defRPr sz="1800"/>
            </a:pPr>
            <a:r>
              <a:rPr sz="1400"/>
              <a:t>Body Level One</a:t>
            </a:r>
          </a:p>
          <a:p>
            <a:pPr lvl="1">
              <a:defRPr sz="1800"/>
            </a:pPr>
            <a:r>
              <a:rPr sz="1400"/>
              <a:t>Body Level Two</a:t>
            </a:r>
          </a:p>
          <a:p>
            <a:pPr lvl="2">
              <a:defRPr sz="1800"/>
            </a:pPr>
            <a:r>
              <a:rPr sz="1400"/>
              <a:t>Body Level Three</a:t>
            </a:r>
          </a:p>
          <a:p>
            <a:pPr lvl="3">
              <a:defRPr sz="1800"/>
            </a:pPr>
            <a:r>
              <a:rPr sz="1400"/>
              <a:t>Body Level Four</a:t>
            </a:r>
          </a:p>
          <a:p>
            <a:pPr lvl="4">
              <a:defRPr sz="1800"/>
            </a:pPr>
            <a:r>
              <a:rPr sz="1400"/>
              <a:t>Body Level Five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/>
            </a:pPr>
            <a:r>
              <a:rPr sz="4200" b="1"/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423334" y="274639"/>
            <a:ext cx="4765396" cy="658336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 dirty="0"/>
              <a:t>Body Level One</a:t>
            </a:r>
          </a:p>
          <a:p>
            <a:pPr lvl="1">
              <a:defRPr sz="1800"/>
            </a:pPr>
            <a:r>
              <a:rPr sz="3200" dirty="0"/>
              <a:t>Body Level Two</a:t>
            </a:r>
          </a:p>
          <a:p>
            <a:pPr lvl="2">
              <a:defRPr sz="1800"/>
            </a:pPr>
            <a:r>
              <a:rPr sz="3200" dirty="0"/>
              <a:t>Body Level Three</a:t>
            </a:r>
          </a:p>
          <a:p>
            <a:pPr lvl="3">
              <a:defRPr sz="1800"/>
            </a:pPr>
            <a:r>
              <a:rPr sz="3200" dirty="0"/>
              <a:t>Body Level Four</a:t>
            </a:r>
          </a:p>
          <a:p>
            <a:pPr lvl="4">
              <a:defRPr sz="1800"/>
            </a:pPr>
            <a:r>
              <a:rPr sz="3200" dirty="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Relationship Id="rId11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23333" y="92075"/>
            <a:ext cx="96520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 b="0"/>
            </a:pPr>
            <a:r>
              <a:rPr sz="4200" b="1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23333" y="1600200"/>
            <a:ext cx="96520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11237574" y="6400412"/>
            <a:ext cx="605497" cy="276995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ctr">
              <a:defRPr sz="1200">
                <a:solidFill>
                  <a:srgbClr val="DDD9C3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1pPr>
      <a:lvl2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2pPr>
      <a:lvl3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3pPr>
      <a:lvl4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4pPr>
      <a:lvl5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5pPr>
      <a:lvl6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6pPr>
      <a:lvl7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7pPr>
      <a:lvl8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8pPr>
      <a:lvl9pPr algn="ctr" defTabSz="457200">
        <a:defRPr sz="4200" b="1"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342900" indent="-34290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1pPr>
      <a:lvl2pPr marL="783771" indent="-326571" defTabSz="457200">
        <a:spcBef>
          <a:spcPts val="700"/>
        </a:spcBef>
        <a:buSzPct val="100000"/>
        <a:buFont typeface="Arial"/>
        <a:buChar char="–"/>
        <a:defRPr sz="3200">
          <a:latin typeface="Gill Sans"/>
          <a:ea typeface="Gill Sans"/>
          <a:cs typeface="Gill Sans"/>
          <a:sym typeface="Gill Sans"/>
        </a:defRPr>
      </a:lvl2pPr>
      <a:lvl3pPr marL="1219200" indent="-30480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3pPr>
      <a:lvl4pPr marL="1737360" indent="-365760" defTabSz="457200">
        <a:spcBef>
          <a:spcPts val="700"/>
        </a:spcBef>
        <a:buSzPct val="100000"/>
        <a:buFont typeface="Arial"/>
        <a:buChar char="–"/>
        <a:defRPr sz="3200">
          <a:latin typeface="Gill Sans"/>
          <a:ea typeface="Gill Sans"/>
          <a:cs typeface="Gill Sans"/>
          <a:sym typeface="Gill Sans"/>
        </a:defRPr>
      </a:lvl4pPr>
      <a:lvl5pPr marL="2194560" indent="-365760" defTabSz="457200">
        <a:spcBef>
          <a:spcPts val="700"/>
        </a:spcBef>
        <a:buSzPct val="100000"/>
        <a:buFont typeface="Arial"/>
        <a:buChar char="»"/>
        <a:defRPr sz="3200">
          <a:latin typeface="Gill Sans"/>
          <a:ea typeface="Gill Sans"/>
          <a:cs typeface="Gill Sans"/>
          <a:sym typeface="Gill Sans"/>
        </a:defRPr>
      </a:lvl5pPr>
      <a:lvl6pPr marL="2651760" indent="-36576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6pPr>
      <a:lvl7pPr marL="3108960" indent="-365760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7pPr>
      <a:lvl8pPr marL="3566159" indent="-365759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8pPr>
      <a:lvl9pPr marL="4023359" indent="-365759" defTabSz="457200">
        <a:spcBef>
          <a:spcPts val="700"/>
        </a:spcBef>
        <a:buSzPct val="100000"/>
        <a:buFont typeface="Arial"/>
        <a:buChar char="•"/>
        <a:defRPr sz="3200">
          <a:latin typeface="Gill Sans"/>
          <a:ea typeface="Gill Sans"/>
          <a:cs typeface="Gill Sans"/>
          <a:sym typeface="Gill Sans"/>
        </a:defRPr>
      </a:lvl9pPr>
    </p:bodyStyle>
    <p:otherStyle>
      <a:lvl1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1pPr>
      <a:lvl2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2pPr>
      <a:lvl3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3pPr>
      <a:lvl4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4pPr>
      <a:lvl5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5pPr>
      <a:lvl6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6pPr>
      <a:lvl7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7pPr>
      <a:lvl8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8pPr>
      <a:lvl9pPr algn="ctr" defTabSz="457200">
        <a:defRPr sz="1200">
          <a:solidFill>
            <a:schemeClr val="tx1"/>
          </a:solidFill>
          <a:latin typeface="+mn-lt"/>
          <a:ea typeface="+mn-ea"/>
          <a:cs typeface="+mn-cs"/>
          <a:sym typeface="Arial 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660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0"/>
            <a:ext cx="3312904" cy="1435100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Dinner is served…</a:t>
            </a:r>
            <a:endParaRPr lang="en-US" sz="3200" b="0" dirty="0">
              <a:latin typeface="Avenir Book"/>
              <a:cs typeface="Avenir Book"/>
            </a:endParaRPr>
          </a:p>
        </p:txBody>
      </p:sp>
      <p:pic>
        <p:nvPicPr>
          <p:cNvPr id="4" name="Picture 3" descr="BREAD + PAST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7" y="3615966"/>
            <a:ext cx="3810000" cy="2541270"/>
          </a:xfrm>
          <a:prstGeom prst="rect">
            <a:avLst/>
          </a:prstGeom>
        </p:spPr>
      </p:pic>
      <p:pic>
        <p:nvPicPr>
          <p:cNvPr id="5" name="Picture 4" descr="SNACK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847" y="555309"/>
            <a:ext cx="3810000" cy="2541270"/>
          </a:xfrm>
          <a:prstGeom prst="rect">
            <a:avLst/>
          </a:prstGeom>
        </p:spPr>
      </p:pic>
      <p:pic>
        <p:nvPicPr>
          <p:cNvPr id="6" name="Picture 5" descr="PICKLED + FERMENTED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677" y="1575636"/>
            <a:ext cx="2934689" cy="4402034"/>
          </a:xfrm>
          <a:prstGeom prst="rect">
            <a:avLst/>
          </a:prstGeom>
        </p:spPr>
      </p:pic>
      <p:pic>
        <p:nvPicPr>
          <p:cNvPr id="7" name="Picture 6" descr="_X2A015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93" y="1575636"/>
            <a:ext cx="2934689" cy="440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104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OCKA KOCK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37" y="2352218"/>
            <a:ext cx="2837075" cy="4255613"/>
          </a:xfrm>
          <a:prstGeom prst="rect">
            <a:avLst/>
          </a:prstGeom>
        </p:spPr>
      </p:pic>
      <p:pic>
        <p:nvPicPr>
          <p:cNvPr id="5" name="Picture 4" descr="_X2A018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683355"/>
            <a:ext cx="3308836" cy="4963255"/>
          </a:xfrm>
          <a:prstGeom prst="rect">
            <a:avLst/>
          </a:prstGeom>
        </p:spPr>
      </p:pic>
      <p:pic>
        <p:nvPicPr>
          <p:cNvPr id="6" name="Picture 5" descr="_X2A013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432" y="2191779"/>
            <a:ext cx="2944034" cy="4416052"/>
          </a:xfrm>
          <a:prstGeom prst="rect">
            <a:avLst/>
          </a:prstGeom>
        </p:spPr>
      </p:pic>
      <p:pic>
        <p:nvPicPr>
          <p:cNvPr id="7" name="Picture 6" descr="_X2A008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866" y="273050"/>
            <a:ext cx="1973566" cy="296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60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585629"/>
            <a:ext cx="3312904" cy="1435100"/>
          </a:xfrm>
        </p:spPr>
        <p:txBody>
          <a:bodyPr>
            <a:normAutofit fontScale="90000"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Not just </a:t>
            </a:r>
            <a:br>
              <a:rPr lang="en-US" sz="3200" b="0" dirty="0" smtClean="0">
                <a:latin typeface="Avenir Book"/>
                <a:cs typeface="Avenir Book"/>
              </a:rPr>
            </a:br>
            <a:r>
              <a:rPr lang="en-US" sz="3200" b="0" dirty="0" smtClean="0">
                <a:latin typeface="Avenir Book"/>
                <a:cs typeface="Avenir Book"/>
              </a:rPr>
              <a:t>the </a:t>
            </a:r>
            <a:br>
              <a:rPr lang="en-US" sz="3200" b="0" dirty="0" smtClean="0">
                <a:latin typeface="Avenir Book"/>
                <a:cs typeface="Avenir Book"/>
              </a:rPr>
            </a:br>
            <a:r>
              <a:rPr lang="en-US" sz="3200" b="0" dirty="0" smtClean="0">
                <a:latin typeface="Avenir Book"/>
                <a:cs typeface="Avenir Book"/>
              </a:rPr>
              <a:t>kitchen</a:t>
            </a:r>
            <a:endParaRPr lang="en-US" sz="3200" b="0" dirty="0">
              <a:latin typeface="Avenir Book"/>
              <a:cs typeface="Avenir Book"/>
            </a:endParaRPr>
          </a:p>
        </p:txBody>
      </p:sp>
      <p:pic>
        <p:nvPicPr>
          <p:cNvPr id="5" name="Picture 4" descr="BEER TOP HEAT MAT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332" y="585629"/>
            <a:ext cx="3810000" cy="5715000"/>
          </a:xfrm>
          <a:prstGeom prst="rect">
            <a:avLst/>
          </a:prstGeom>
        </p:spPr>
      </p:pic>
      <p:pic>
        <p:nvPicPr>
          <p:cNvPr id="6" name="Picture 5" descr="WINE BOTTLE GLASS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34" y="585629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292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FFEE GROUND BOW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903" y="740929"/>
            <a:ext cx="3810000" cy="5715000"/>
          </a:xfrm>
          <a:prstGeom prst="rect">
            <a:avLst/>
          </a:prstGeom>
        </p:spPr>
      </p:pic>
      <p:pic>
        <p:nvPicPr>
          <p:cNvPr id="5" name="Picture 4" descr="MUSSEL SHELL PLAT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4" y="740929"/>
            <a:ext cx="381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1701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-444500"/>
            <a:ext cx="3312904" cy="1435100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Challenges</a:t>
            </a:r>
            <a:endParaRPr lang="en-US" sz="3200" b="0" dirty="0">
              <a:latin typeface="Avenir Book"/>
              <a:cs typeface="Avenir Book"/>
            </a:endParaRPr>
          </a:p>
        </p:txBody>
      </p:sp>
      <p:pic>
        <p:nvPicPr>
          <p:cNvPr id="4" name="Picture 3" descr="EGGS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993" y="1199599"/>
            <a:ext cx="3577534" cy="5366301"/>
          </a:xfrm>
          <a:prstGeom prst="rect">
            <a:avLst/>
          </a:prstGeom>
        </p:spPr>
      </p:pic>
      <p:pic>
        <p:nvPicPr>
          <p:cNvPr id="6" name="Picture 5" descr="TOMATO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00" y="1199599"/>
            <a:ext cx="3577534" cy="536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969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2" y="0"/>
            <a:ext cx="4779763" cy="1435100"/>
          </a:xfrm>
        </p:spPr>
        <p:txBody>
          <a:bodyPr/>
          <a:lstStyle/>
          <a:p>
            <a:r>
              <a:rPr lang="en-US" b="0" dirty="0">
                <a:latin typeface="Avenir Book"/>
                <a:cs typeface="Avenir Book"/>
              </a:rPr>
              <a:t> </a:t>
            </a:r>
            <a:r>
              <a:rPr lang="en-US" sz="3200" b="0" dirty="0" err="1" smtClean="0">
                <a:latin typeface="Avenir Book"/>
                <a:cs typeface="Avenir Book"/>
              </a:rPr>
              <a:t>Learnings</a:t>
            </a:r>
            <a:r>
              <a:rPr lang="en-US" sz="3200" b="0" dirty="0" smtClean="0">
                <a:latin typeface="Avenir Book"/>
                <a:cs typeface="Avenir Book"/>
              </a:rPr>
              <a:t> </a:t>
            </a:r>
            <a:r>
              <a:rPr lang="en-US" sz="3200" b="0" dirty="0">
                <a:latin typeface="Avenir Book"/>
                <a:cs typeface="Avenir Book"/>
              </a:rPr>
              <a:t>+ conclusions</a:t>
            </a:r>
            <a:r>
              <a:rPr lang="en-US" b="0" dirty="0">
                <a:latin typeface="Avenir Book"/>
                <a:cs typeface="Avenir Book"/>
              </a:rPr>
              <a:t/>
            </a:r>
            <a:br>
              <a:rPr lang="en-US" b="0" dirty="0">
                <a:latin typeface="Avenir Book"/>
                <a:cs typeface="Avenir Book"/>
              </a:rPr>
            </a:br>
            <a:endParaRPr lang="en-US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>
              <a:latin typeface="Avenir Book"/>
              <a:cs typeface="Avenir Book"/>
            </a:endParaRPr>
          </a:p>
          <a:p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HERB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37" y="1435100"/>
            <a:ext cx="7640316" cy="509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75658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440" y="585789"/>
            <a:ext cx="9447656" cy="31081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The story comes from </a:t>
            </a: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e</a:t>
            </a:r>
            <a:r>
              <a:rPr lang="en-US" dirty="0" smtClean="0">
                <a:latin typeface="Avenir Book"/>
                <a:cs typeface="Avenir Book"/>
              </a:rPr>
              <a:t>verywhere.</a:t>
            </a:r>
          </a:p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We must take every </a:t>
            </a:r>
          </a:p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opportunity to </a:t>
            </a:r>
          </a:p>
          <a:p>
            <a:pPr marL="0" indent="0">
              <a:buNone/>
            </a:pPr>
            <a:r>
              <a:rPr lang="en-US" dirty="0">
                <a:latin typeface="Avenir Book"/>
                <a:cs typeface="Avenir Book"/>
              </a:rPr>
              <a:t>s</a:t>
            </a:r>
            <a:r>
              <a:rPr lang="en-US" dirty="0" smtClean="0">
                <a:latin typeface="Avenir Book"/>
                <a:cs typeface="Avenir Book"/>
              </a:rPr>
              <a:t>pread the word.</a:t>
            </a: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1I5A1498_Copyright_Richard_Boll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02" y="585789"/>
            <a:ext cx="4259409" cy="2839606"/>
          </a:xfrm>
          <a:prstGeom prst="rect">
            <a:avLst/>
          </a:prstGeom>
        </p:spPr>
      </p:pic>
      <p:pic>
        <p:nvPicPr>
          <p:cNvPr id="10" name="Picture 9" descr="1I5A1704_Copyright_Richard_Bol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40" y="3693979"/>
            <a:ext cx="4260651" cy="2840433"/>
          </a:xfrm>
          <a:prstGeom prst="rect">
            <a:avLst/>
          </a:prstGeom>
        </p:spPr>
      </p:pic>
      <p:pic>
        <p:nvPicPr>
          <p:cNvPr id="11" name="Picture 10" descr="1I5A2196_Copyright_Richard_Boll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02" y="3694805"/>
            <a:ext cx="4259409" cy="283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8620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1482" y="577850"/>
            <a:ext cx="51435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333" y="-444500"/>
            <a:ext cx="3312904" cy="1435100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Todays waste…</a:t>
            </a:r>
            <a:endParaRPr lang="en-US" sz="3200" b="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12911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09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34" y="1435100"/>
            <a:ext cx="6897391" cy="5173044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333" y="-249855"/>
            <a:ext cx="3312904" cy="1435100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Todays waste…</a:t>
            </a:r>
            <a:endParaRPr lang="en-US" sz="3200" b="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401703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21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254" y="1186338"/>
            <a:ext cx="7201315" cy="540098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3333" y="-444500"/>
            <a:ext cx="3312904" cy="1435100"/>
          </a:xfrm>
        </p:spPr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Todays waste…</a:t>
            </a:r>
            <a:endParaRPr lang="en-US" sz="3200" b="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309115458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7-11 at 09.47.1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64" y="0"/>
            <a:ext cx="1115433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1797" y="5459858"/>
            <a:ext cx="4833205" cy="923326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algn="ctr" rtl="0" latinLnBrk="1" hangingPunct="0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REIMAGINING THE FLAVOUR OF WASTE</a:t>
            </a:r>
          </a:p>
          <a:p>
            <a:pPr algn="ctr" rtl="0" latinLnBrk="1" hangingPunct="0"/>
            <a:r>
              <a:rPr lang="en-US" dirty="0" smtClean="0">
                <a:solidFill>
                  <a:schemeClr val="bg1"/>
                </a:solidFill>
                <a:latin typeface="Avenir Book"/>
                <a:cs typeface="Avenir Book"/>
              </a:rPr>
              <a:t>RUTH OSBORNE </a:t>
            </a: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+ CHRISTOFER EKMAN</a:t>
            </a:r>
            <a:b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</a:br>
            <a:r>
              <a:rPr lang="en-US" dirty="0">
                <a:solidFill>
                  <a:schemeClr val="bg1"/>
                </a:solidFill>
                <a:latin typeface="Avenir Book"/>
                <a:cs typeface="Avenir Book"/>
              </a:rPr>
              <a:t>RETIRED HEN + PAULS KÖK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037664" cy="6858000"/>
          </a:xfrm>
          <a:prstGeom prst="rect">
            <a:avLst/>
          </a:prstGeom>
          <a:solidFill>
            <a:schemeClr val="tx1"/>
          </a:solidFill>
          <a:ln w="25400" cap="flat">
            <a:noFill/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8-07-12 04.50.2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1882960"/>
            <a:ext cx="5891716" cy="3913155"/>
          </a:xfrm>
          <a:prstGeom prst="rect">
            <a:avLst/>
          </a:prstGeom>
        </p:spPr>
      </p:pic>
      <p:pic>
        <p:nvPicPr>
          <p:cNvPr id="5" name="Picture 4" descr="2018-07-12 04.47.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4870" y="2072838"/>
            <a:ext cx="4890623" cy="3248250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Todays waste…</a:t>
            </a:r>
            <a:endParaRPr lang="en-US" sz="3200" b="0" dirty="0"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208917628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3334" y="273050"/>
            <a:ext cx="10058090" cy="64380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“</a:t>
            </a:r>
            <a:r>
              <a:rPr lang="en-US" dirty="0">
                <a:latin typeface="Avenir Book"/>
                <a:cs typeface="Avenir Book"/>
              </a:rPr>
              <a:t>Food waste is the failure of the imagination”</a:t>
            </a:r>
            <a:br>
              <a:rPr lang="en-US" dirty="0">
                <a:latin typeface="Avenir Book"/>
                <a:cs typeface="Avenir Book"/>
              </a:rPr>
            </a:br>
            <a:r>
              <a:rPr lang="en-US" dirty="0">
                <a:latin typeface="Avenir Book"/>
                <a:cs typeface="Avenir Book"/>
              </a:rPr>
              <a:t>													 	</a:t>
            </a:r>
            <a:r>
              <a:rPr lang="en-US" dirty="0" smtClean="0">
                <a:latin typeface="Avenir Book"/>
                <a:cs typeface="Avenir Book"/>
              </a:rPr>
              <a:t>		</a:t>
            </a:r>
            <a:r>
              <a:rPr lang="en-US" sz="2200" dirty="0" smtClean="0">
                <a:latin typeface="Avenir Book"/>
                <a:cs typeface="Avenir Book"/>
              </a:rPr>
              <a:t>Douglas </a:t>
            </a:r>
            <a:r>
              <a:rPr lang="en-US" sz="2200" dirty="0">
                <a:latin typeface="Avenir Book"/>
                <a:cs typeface="Avenir Book"/>
              </a:rPr>
              <a:t>McMaster </a:t>
            </a:r>
            <a:br>
              <a:rPr lang="en-US" sz="2200" dirty="0">
                <a:latin typeface="Avenir Book"/>
                <a:cs typeface="Avenir Book"/>
              </a:rPr>
            </a:br>
            <a:r>
              <a:rPr lang="en-US" sz="2200" dirty="0">
                <a:latin typeface="Avenir Book"/>
                <a:cs typeface="Avenir Book"/>
              </a:rPr>
              <a:t>																	</a:t>
            </a:r>
            <a:r>
              <a:rPr lang="en-US" sz="2200" dirty="0" smtClean="0">
                <a:latin typeface="Avenir Book"/>
                <a:cs typeface="Avenir Book"/>
              </a:rPr>
              <a:t>		Silo UK</a:t>
            </a:r>
          </a:p>
          <a:p>
            <a:pPr marL="0" indent="0">
              <a:buNone/>
            </a:pPr>
            <a:endParaRPr lang="en-US" sz="22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2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200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sz="2200" dirty="0" smtClean="0">
                <a:latin typeface="Avenir Book"/>
                <a:cs typeface="Avenir Book"/>
              </a:rPr>
              <a:t>																</a:t>
            </a:r>
          </a:p>
          <a:p>
            <a:pPr marL="0" indent="0">
              <a:buNone/>
            </a:pPr>
            <a:endParaRPr lang="en-US" sz="22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2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sz="2200" dirty="0">
                <a:latin typeface="Avenir Book"/>
                <a:cs typeface="Avenir Book"/>
              </a:rPr>
              <a:t>	</a:t>
            </a:r>
            <a:r>
              <a:rPr lang="en-US" sz="2200" dirty="0" smtClean="0">
                <a:latin typeface="Avenir Book"/>
                <a:cs typeface="Avenir Book"/>
              </a:rPr>
              <a:t>																</a:t>
            </a:r>
          </a:p>
          <a:p>
            <a:pPr marL="0" indent="0">
              <a:buNone/>
            </a:pPr>
            <a:endParaRPr lang="en-US" sz="2200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200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sz="2200" dirty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sz="2200" dirty="0" smtClean="0">
                <a:latin typeface="Avenir Book"/>
                <a:cs typeface="Avenir Book"/>
              </a:rPr>
              <a:t>															  	 </a:t>
            </a:r>
          </a:p>
          <a:p>
            <a:pPr marL="0" indent="0">
              <a:buNone/>
            </a:pPr>
            <a:endParaRPr lang="en-US" sz="2200" u="sng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pPr marL="0" indent="0">
              <a:buNone/>
            </a:pPr>
            <a:r>
              <a:rPr lang="en-US" dirty="0" smtClean="0">
                <a:latin typeface="Avenir Book"/>
                <a:cs typeface="Avenir Book"/>
              </a:rPr>
              <a:t>#</a:t>
            </a:r>
            <a:r>
              <a:rPr lang="en-US" dirty="0" err="1" smtClean="0">
                <a:latin typeface="Avenir Book"/>
                <a:cs typeface="Avenir Book"/>
              </a:rPr>
              <a:t>ReTaste</a:t>
            </a:r>
            <a:r>
              <a:rPr lang="en-US" dirty="0" smtClean="0">
                <a:latin typeface="Avenir Book"/>
                <a:cs typeface="Avenir Book"/>
              </a:rPr>
              <a:t>							  					 		Thank you.</a:t>
            </a:r>
            <a:endParaRPr lang="en-US" dirty="0">
              <a:latin typeface="Avenir Book"/>
              <a:cs typeface="Avenir Book"/>
            </a:endParaRPr>
          </a:p>
          <a:p>
            <a:pPr marL="0" indent="0">
              <a:buNone/>
            </a:pPr>
            <a:endParaRPr lang="en-US" dirty="0">
              <a:latin typeface="Avenir Book"/>
              <a:cs typeface="Avenir Book"/>
            </a:endParaRPr>
          </a:p>
          <a:p>
            <a:endParaRPr lang="en-US" dirty="0"/>
          </a:p>
        </p:txBody>
      </p:sp>
      <p:pic>
        <p:nvPicPr>
          <p:cNvPr id="6" name="Picture 5" descr="LETTUC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2261343"/>
            <a:ext cx="2354022" cy="3531033"/>
          </a:xfrm>
          <a:prstGeom prst="rect">
            <a:avLst/>
          </a:prstGeom>
        </p:spPr>
      </p:pic>
      <p:pic>
        <p:nvPicPr>
          <p:cNvPr id="7" name="Picture 6" descr="CITRU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948" y="2302035"/>
            <a:ext cx="2354022" cy="3531033"/>
          </a:xfrm>
          <a:prstGeom prst="rect">
            <a:avLst/>
          </a:prstGeom>
        </p:spPr>
      </p:pic>
      <p:pic>
        <p:nvPicPr>
          <p:cNvPr id="8" name="Picture 7" descr="CARROTS 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586" y="2261343"/>
            <a:ext cx="2381150" cy="3571725"/>
          </a:xfrm>
          <a:prstGeom prst="rect">
            <a:avLst/>
          </a:prstGeom>
        </p:spPr>
      </p:pic>
      <p:pic>
        <p:nvPicPr>
          <p:cNvPr id="9" name="Picture 8" descr="ONION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697" y="2261343"/>
            <a:ext cx="2354022" cy="35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967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90" y="542465"/>
            <a:ext cx="7119401" cy="612164"/>
          </a:xfrm>
        </p:spPr>
        <p:txBody>
          <a:bodyPr>
            <a:no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WHY? </a:t>
            </a:r>
            <a:endParaRPr lang="en-US" sz="3200" b="0" dirty="0">
              <a:latin typeface="Avenir Book"/>
              <a:cs typeface="Avenir Book"/>
            </a:endParaRPr>
          </a:p>
        </p:txBody>
      </p:sp>
      <p:pic>
        <p:nvPicPr>
          <p:cNvPr id="8" name="Picture 7" descr="downloa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655" y="1823447"/>
            <a:ext cx="3713627" cy="3713627"/>
          </a:xfrm>
          <a:prstGeom prst="rect">
            <a:avLst/>
          </a:prstGeom>
        </p:spPr>
      </p:pic>
      <p:pic>
        <p:nvPicPr>
          <p:cNvPr id="9" name="Picture 8" descr="Screen Shot 2018-06-29 at 21.01.0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546" y="1606633"/>
            <a:ext cx="4061894" cy="393044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6-29 at 20.46.3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98" y="981432"/>
            <a:ext cx="7578409" cy="494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587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Avenir Book"/>
              <a:cs typeface="Avenir Book"/>
            </a:endParaRPr>
          </a:p>
          <a:p>
            <a:endParaRPr lang="en-US" dirty="0" smtClean="0">
              <a:latin typeface="Avenir Book"/>
              <a:cs typeface="Avenir Book"/>
            </a:endParaRPr>
          </a:p>
          <a:p>
            <a:r>
              <a:rPr lang="en-US" dirty="0" smtClean="0">
                <a:latin typeface="Avenir Book"/>
                <a:cs typeface="Avenir Book"/>
              </a:rPr>
              <a:t>WHAT IS #</a:t>
            </a:r>
            <a:r>
              <a:rPr lang="en-US" dirty="0" err="1" smtClean="0">
                <a:latin typeface="Avenir Book"/>
                <a:cs typeface="Avenir Book"/>
              </a:rPr>
              <a:t>ReTaste</a:t>
            </a:r>
            <a:r>
              <a:rPr lang="en-US" dirty="0" smtClean="0">
                <a:latin typeface="Avenir Book"/>
                <a:cs typeface="Avenir Book"/>
              </a:rPr>
              <a:t>?</a:t>
            </a: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4" name="Picture 3" descr="TABLE SET 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3" y="905933"/>
            <a:ext cx="3810000" cy="5715000"/>
          </a:xfrm>
          <a:prstGeom prst="rect">
            <a:avLst/>
          </a:prstGeom>
        </p:spPr>
      </p:pic>
      <p:pic>
        <p:nvPicPr>
          <p:cNvPr id="8" name="Picture 7" descr="_X2A15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534" y="2827232"/>
            <a:ext cx="5687708" cy="379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42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8-07-11 at 10.12.5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04" y="0"/>
            <a:ext cx="10102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6561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Avenir Book"/>
                <a:cs typeface="Avenir Book"/>
              </a:rPr>
              <a:t>Who is #</a:t>
            </a:r>
            <a:r>
              <a:rPr lang="en-US" sz="3200" dirty="0" err="1">
                <a:latin typeface="Avenir Book"/>
                <a:cs typeface="Avenir Book"/>
              </a:rPr>
              <a:t>ReTaste</a:t>
            </a:r>
            <a:r>
              <a:rPr lang="en-US" sz="3200" dirty="0">
                <a:latin typeface="Avenir Book"/>
                <a:cs typeface="Avenir Book"/>
              </a:rPr>
              <a:t>? </a:t>
            </a:r>
            <a:br>
              <a:rPr lang="en-US" sz="3200" dirty="0">
                <a:latin typeface="Avenir Book"/>
                <a:cs typeface="Avenir Book"/>
              </a:rPr>
            </a:br>
            <a:endParaRPr lang="en-US" sz="3200" dirty="0"/>
          </a:p>
        </p:txBody>
      </p:sp>
      <p:pic>
        <p:nvPicPr>
          <p:cNvPr id="4" name="Picture 3" descr="TEAM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465" y="1435099"/>
            <a:ext cx="7190955" cy="479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909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33" y="275620"/>
            <a:ext cx="3312904" cy="1712696"/>
          </a:xfrm>
        </p:spPr>
        <p:txBody>
          <a:bodyPr/>
          <a:lstStyle/>
          <a:p>
            <a:r>
              <a:rPr lang="en-US" sz="3200" b="0" dirty="0" smtClean="0">
                <a:latin typeface="Avenir Book"/>
                <a:cs typeface="Avenir Book"/>
              </a:rPr>
              <a:t>HOW?</a:t>
            </a:r>
            <a:r>
              <a:rPr lang="en-US" b="0" dirty="0" smtClean="0">
                <a:latin typeface="Avenir Book"/>
                <a:cs typeface="Avenir Book"/>
              </a:rPr>
              <a:t/>
            </a:r>
            <a:br>
              <a:rPr lang="en-US" b="0" dirty="0" smtClean="0">
                <a:latin typeface="Avenir Book"/>
                <a:cs typeface="Avenir Book"/>
              </a:rPr>
            </a:br>
            <a:r>
              <a:rPr lang="en-US" b="0" dirty="0">
                <a:latin typeface="Avenir Book"/>
                <a:cs typeface="Avenir Book"/>
              </a:rPr>
              <a:t/>
            </a:r>
            <a:br>
              <a:rPr lang="en-US" b="0" dirty="0">
                <a:latin typeface="Avenir Book"/>
                <a:cs typeface="Avenir Book"/>
              </a:rPr>
            </a:br>
            <a:r>
              <a:rPr lang="en-US" dirty="0" smtClean="0">
                <a:latin typeface="Avenir Book"/>
                <a:cs typeface="Avenir Book"/>
              </a:rPr>
              <a:t/>
            </a:r>
            <a:br>
              <a:rPr lang="en-US" dirty="0" smtClean="0">
                <a:latin typeface="Avenir Book"/>
                <a:cs typeface="Avenir Book"/>
              </a:rPr>
            </a:br>
            <a:endParaRPr lang="en-US" dirty="0">
              <a:latin typeface="Avenir Book"/>
              <a:cs typeface="Avenir Book"/>
            </a:endParaRPr>
          </a:p>
        </p:txBody>
      </p:sp>
      <p:pic>
        <p:nvPicPr>
          <p:cNvPr id="5" name="Picture 4" descr="Retired_He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090" y="615112"/>
            <a:ext cx="2611758" cy="1373204"/>
          </a:xfrm>
          <a:prstGeom prst="rect">
            <a:avLst/>
          </a:prstGeom>
        </p:spPr>
      </p:pic>
      <p:pic>
        <p:nvPicPr>
          <p:cNvPr id="4" name="Picture 3" descr="Screen Shot 2018-07-11 at 10.09.1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692" y="2464519"/>
            <a:ext cx="7837142" cy="4246557"/>
          </a:xfrm>
          <a:prstGeom prst="rect">
            <a:avLst/>
          </a:prstGeom>
        </p:spPr>
      </p:pic>
      <p:pic>
        <p:nvPicPr>
          <p:cNvPr id="6" name="Picture 5" descr="logga svar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876" y="615112"/>
            <a:ext cx="3013849" cy="184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4164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 smtClean="0">
                <a:latin typeface="Avenir Book"/>
                <a:cs typeface="Avenir Book"/>
              </a:rPr>
              <a:t>Menu Development</a:t>
            </a:r>
            <a:endParaRPr lang="en-US" sz="3200" b="0" dirty="0">
              <a:latin typeface="Avenir Book"/>
              <a:cs typeface="Avenir Book"/>
            </a:endParaRPr>
          </a:p>
        </p:txBody>
      </p:sp>
      <p:pic>
        <p:nvPicPr>
          <p:cNvPr id="4" name="Picture 3" descr="MENU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580" y="648764"/>
            <a:ext cx="6456727" cy="587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5485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Custom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6533</TotalTime>
  <Words>854</Words>
  <Application>Microsoft Macintosh PowerPoint</Application>
  <PresentationFormat>Custom</PresentationFormat>
  <Paragraphs>159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Default</vt:lpstr>
      <vt:lpstr>PowerPoint Presentation</vt:lpstr>
      <vt:lpstr>PowerPoint Presentation</vt:lpstr>
      <vt:lpstr>WHY? </vt:lpstr>
      <vt:lpstr>PowerPoint Presentation</vt:lpstr>
      <vt:lpstr>PowerPoint Presentation</vt:lpstr>
      <vt:lpstr>PowerPoint Presentation</vt:lpstr>
      <vt:lpstr>Who is #ReTaste?  </vt:lpstr>
      <vt:lpstr>HOW?   </vt:lpstr>
      <vt:lpstr>Menu Development</vt:lpstr>
      <vt:lpstr>Dinner is served…</vt:lpstr>
      <vt:lpstr>PowerPoint Presentation</vt:lpstr>
      <vt:lpstr>Not just  the  kitchen</vt:lpstr>
      <vt:lpstr>PowerPoint Presentation</vt:lpstr>
      <vt:lpstr>Challenges</vt:lpstr>
      <vt:lpstr> Learnings + conclusions </vt:lpstr>
      <vt:lpstr>PowerPoint Presentation</vt:lpstr>
      <vt:lpstr>Todays waste…</vt:lpstr>
      <vt:lpstr>Todays waste…</vt:lpstr>
      <vt:lpstr>Todays waste…</vt:lpstr>
      <vt:lpstr>Todays waste…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Gosia</cp:lastModifiedBy>
  <cp:revision>51</cp:revision>
  <dcterms:modified xsi:type="dcterms:W3CDTF">2018-07-12T05:03:23Z</dcterms:modified>
</cp:coreProperties>
</file>