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24363F-81A6-42D3-BF39-904FF083C2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Normoyle" initials="MN" lastIdx="0" clrIdx="0">
    <p:extLst>
      <p:ext uri="{19B8F6BF-5375-455C-9EA6-DF929625EA0E}">
        <p15:presenceInfo xmlns:p15="http://schemas.microsoft.com/office/powerpoint/2012/main" userId="11fb851e00924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54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51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02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3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85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75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9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61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7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74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1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10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4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92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48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75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708FDB-1BB4-4C39-8303-99E66D91296C}" type="datetimeFigureOut">
              <a:rPr lang="en-AU" smtClean="0"/>
              <a:t>10/07/2018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A18D-EE45-4EC4-8520-7EE00E6DA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14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9753C-DE95-44BB-880C-B79A559A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511"/>
            <a:ext cx="12116586" cy="1611531"/>
          </a:xfrm>
        </p:spPr>
        <p:txBody>
          <a:bodyPr>
            <a:normAutofit/>
          </a:bodyPr>
          <a:lstStyle/>
          <a:p>
            <a:pPr algn="ctr"/>
            <a:r>
              <a:rPr lang="en-AU" sz="4400" b="1" dirty="0"/>
              <a:t>Trends and Innovation in the </a:t>
            </a:r>
            <a:br>
              <a:rPr lang="en-AU" sz="4400" b="1" dirty="0"/>
            </a:br>
            <a:r>
              <a:rPr lang="en-AU" sz="4400" b="1" dirty="0"/>
              <a:t>world of True Aussie Red Meat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8A91D-6D3B-4AD3-B15B-6A4B0214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74" y="254549"/>
            <a:ext cx="4546858" cy="2072677"/>
          </a:xfrm>
          <a:prstGeom prst="round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B20DF5D-AC85-4BB6-A8ED-0AF422D00D57}"/>
              </a:ext>
            </a:extLst>
          </p:cNvPr>
          <p:cNvSpPr txBox="1">
            <a:spLocks/>
          </p:cNvSpPr>
          <p:nvPr/>
        </p:nvSpPr>
        <p:spPr>
          <a:xfrm>
            <a:off x="75414" y="4100746"/>
            <a:ext cx="12116586" cy="700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2800" b="1" dirty="0"/>
              <a:t>Traceability . Quality . Safe . Sustainability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5CF7BB-3DFE-40BF-8283-842767445CF1}"/>
              </a:ext>
            </a:extLst>
          </p:cNvPr>
          <p:cNvSpPr/>
          <p:nvPr/>
        </p:nvSpPr>
        <p:spPr>
          <a:xfrm>
            <a:off x="314227" y="56351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Presented by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Mark </a:t>
            </a:r>
            <a:r>
              <a:rPr lang="en-US" sz="2400" dirty="0" err="1"/>
              <a:t>Normoyle</a:t>
            </a:r>
            <a:r>
              <a:rPr lang="en-US" sz="2400" dirty="0"/>
              <a:t>, Executive Chef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695F0-61D3-4904-B1A0-346D6E961B12}"/>
              </a:ext>
            </a:extLst>
          </p:cNvPr>
          <p:cNvSpPr txBox="1"/>
          <p:nvPr/>
        </p:nvSpPr>
        <p:spPr>
          <a:xfrm>
            <a:off x="9308167" y="5018138"/>
            <a:ext cx="280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/>
              <a:t>Brought to  you by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F7D3D-5329-45BF-9C77-86FB81366925}"/>
              </a:ext>
            </a:extLst>
          </p:cNvPr>
          <p:cNvSpPr/>
          <p:nvPr/>
        </p:nvSpPr>
        <p:spPr>
          <a:xfrm>
            <a:off x="9544638" y="5536103"/>
            <a:ext cx="2144599" cy="1016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FF679-7656-48C4-80C8-26569B508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82" y="5647415"/>
            <a:ext cx="1796155" cy="8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2687-4CCB-4A1F-AB1F-01FE4A32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86132"/>
          </a:xfrm>
        </p:spPr>
        <p:txBody>
          <a:bodyPr/>
          <a:lstStyle/>
          <a:p>
            <a:r>
              <a:rPr lang="en-AU" dirty="0"/>
              <a:t>Other key systems in the quality assurance chain</a:t>
            </a:r>
            <a:br>
              <a:rPr lang="en-AU" dirty="0"/>
            </a:br>
            <a:r>
              <a:rPr lang="en-AU" sz="2400" dirty="0"/>
              <a:t>1.National feedlot accreditation scheme – NFAS</a:t>
            </a:r>
            <a:br>
              <a:rPr lang="en-AU" sz="2400" dirty="0"/>
            </a:br>
            <a:r>
              <a:rPr lang="en-AU" sz="2400" dirty="0"/>
              <a:t>2.Meat processing practises and guidelines</a:t>
            </a:r>
            <a:br>
              <a:rPr lang="en-AU" sz="2400" dirty="0"/>
            </a:br>
            <a:r>
              <a:rPr lang="en-AU" sz="2400" dirty="0"/>
              <a:t>3.Processing quality control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D3069-B4B4-4AD9-96B6-01F79F73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54" y="2817958"/>
            <a:ext cx="5284406" cy="3699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39367-8F58-421D-8434-5AB17185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55" y="452717"/>
            <a:ext cx="2432987" cy="11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934E-B4EE-474D-8B58-C60D6A27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Innovation at the farm gate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0AAEC-5F79-4067-9031-31BF16EE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92" y="1399363"/>
            <a:ext cx="6429375" cy="482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BECCE-AEF9-41D8-8DB7-7D8FD296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8922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D5FD9-DAC1-476D-A2C9-C135FCC4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84" y="3428999"/>
            <a:ext cx="4847536" cy="31703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79FE0F-104D-4B9E-9388-A7AA9F57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719107"/>
          </a:xfrm>
        </p:spPr>
        <p:txBody>
          <a:bodyPr/>
          <a:lstStyle/>
          <a:p>
            <a:br>
              <a:rPr lang="en-AU" sz="2400" dirty="0"/>
            </a:br>
            <a:r>
              <a:rPr lang="en-AU" sz="4000" dirty="0"/>
              <a:t>The advent of digitised agriculture means farmers have the ability to gain control over their farms in ways they never had before.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33824-6668-46D6-AC54-FED1726E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17C5-8928-492F-82F5-F441CB0B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2" y="432398"/>
            <a:ext cx="9404723" cy="1400530"/>
          </a:xfrm>
        </p:spPr>
        <p:txBody>
          <a:bodyPr/>
          <a:lstStyle/>
          <a:p>
            <a:r>
              <a:rPr lang="en-AU" dirty="0"/>
              <a:t>Innovation at the processing plant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D14E3-534C-4779-B78D-9F5DAAD8D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771983"/>
            <a:ext cx="4457143" cy="3333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FAC39-8572-44CB-A5D8-D2A54E40F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771983"/>
            <a:ext cx="5715000" cy="33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34EEF-981C-4B2D-957F-384BF7880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315" y="32189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2452-8962-4429-A520-FFBD95D9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92" y="499528"/>
            <a:ext cx="9404723" cy="1400530"/>
          </a:xfrm>
        </p:spPr>
        <p:txBody>
          <a:bodyPr/>
          <a:lstStyle/>
          <a:p>
            <a:r>
              <a:rPr lang="en-AU" dirty="0"/>
              <a:t>Innovation at the processing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001BA-D5B1-4DCB-9E77-45A45E26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3" y="1943927"/>
            <a:ext cx="5382591" cy="403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51303-5B7F-46A3-9DBB-778C112D2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1967118"/>
            <a:ext cx="6223701" cy="3803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F7D22-4442-4BAF-9E68-87041241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A7BF-2FFB-449F-9184-704F7A81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Innovation in the kitchen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316FC-0FAA-4C7B-9CCE-337D4ED4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2229485"/>
            <a:ext cx="5829300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324DC-08CF-41DF-B3AD-2E448DDD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72" y="2229485"/>
            <a:ext cx="5598962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BE1A6-60AE-4F0F-B842-18D0D8BC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875" y="367869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DC32-EA91-43A2-9875-A31F24B4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Innovation in sustainability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7FBBB-B8D7-4B67-BED5-DACE0061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5130"/>
            <a:ext cx="9404722" cy="4862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E0ADAD-187B-4F73-A6FF-66BF43B4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555" y="320638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6C4C-B57D-4511-9842-2DDA8630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33924" cy="978517"/>
          </a:xfrm>
        </p:spPr>
        <p:txBody>
          <a:bodyPr/>
          <a:lstStyle/>
          <a:p>
            <a:r>
              <a:rPr lang="en-AU" dirty="0"/>
              <a:t>Sustainability on the farm</a:t>
            </a:r>
            <a:br>
              <a:rPr lang="en-AU" dirty="0"/>
            </a:br>
            <a:r>
              <a:rPr lang="en-AU" sz="2600" dirty="0"/>
              <a:t>Contour banks, earthen structures placed across and </a:t>
            </a:r>
            <a:br>
              <a:rPr lang="en-AU" sz="2600" dirty="0"/>
            </a:br>
            <a:r>
              <a:rPr lang="en-AU" sz="2600" dirty="0"/>
              <a:t>at intervals down a slope so as to intercept and divert </a:t>
            </a:r>
            <a:br>
              <a:rPr lang="en-AU" sz="2600" dirty="0"/>
            </a:br>
            <a:r>
              <a:rPr lang="en-AU" sz="2600" dirty="0"/>
              <a:t>run-off water.</a:t>
            </a:r>
            <a:br>
              <a:rPr lang="en-AU" sz="2600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47530-BF26-47FC-B700-FE29C4376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53" y="2642034"/>
            <a:ext cx="8045851" cy="4022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25DCB-285E-4C83-9983-8A089CC1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5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15E0-DED2-4EA3-AA9A-FA6F5D3D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 in meat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FA640-8C21-47F8-9A82-38345174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2" y="1426261"/>
            <a:ext cx="8298368" cy="4979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B081F-CF40-4918-A265-8FCB1FE1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8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C92F-9C1B-416F-96C1-CF6569FD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customers for 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E0ED8-5E96-4570-814C-076603E5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" y="1508676"/>
            <a:ext cx="4971061" cy="3093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FE155-2677-45E7-904C-13D55E6AB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4848813"/>
            <a:ext cx="2495550" cy="161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E8D92-D92E-4601-8C98-DE3A25E0F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37" y="4401184"/>
            <a:ext cx="4748809" cy="2294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9E2FF-2FA9-4F03-85D7-E682DF7FED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3463"/>
          <a:stretch/>
        </p:blipFill>
        <p:spPr>
          <a:xfrm>
            <a:off x="6311622" y="1508676"/>
            <a:ext cx="2522892" cy="2773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94B95-61CD-4115-BB40-15C9986BF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91D4-E709-4115-83A2-FF2374D0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RACV City Club, Melbourne, Australia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3EA64-3EE4-4463-A922-38E1BB198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958008"/>
            <a:ext cx="3404020" cy="4571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97C1B-BED9-43C3-BEE6-D12A2ECF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69" y="1995966"/>
            <a:ext cx="7377937" cy="4409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17849-9863-4B09-9315-960C68C58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C08-641F-4735-B933-43CC866C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 loin cuts , the trend continues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8BCED-49F9-4533-928B-0F2ED7C0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1733550"/>
            <a:ext cx="7848600" cy="4883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9F9C6-8A3E-4038-AD38-B0052343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7956-E801-4C15-B8C9-8B82D094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hot-casual trendy dining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B0218-F73E-4D40-9465-4559A6ED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5" y="1729422"/>
            <a:ext cx="3555785" cy="2370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09050-D0C6-42B1-A74C-0F02C30A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39" y="1753605"/>
            <a:ext cx="4680075" cy="4680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85A2C-9200-41EB-9EA2-5A9A2ADD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3" y="4321864"/>
            <a:ext cx="3476767" cy="2307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BE62B-0EFE-4551-A878-C8FA89F1C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0F54-ACBB-49E6-8BCC-8B2EA214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08" y="559489"/>
            <a:ext cx="11237745" cy="1898374"/>
          </a:xfrm>
        </p:spPr>
        <p:txBody>
          <a:bodyPr/>
          <a:lstStyle/>
          <a:p>
            <a:r>
              <a:rPr lang="en-AU" dirty="0"/>
              <a:t>Thanks for attending and </a:t>
            </a:r>
            <a:br>
              <a:rPr lang="en-AU" dirty="0"/>
            </a:br>
            <a:r>
              <a:rPr lang="en-AU" dirty="0"/>
              <a:t>keep up the great support of </a:t>
            </a:r>
            <a:br>
              <a:rPr lang="en-AU" dirty="0"/>
            </a:br>
            <a:r>
              <a:rPr lang="en-AU" dirty="0"/>
              <a:t>Aussie beef, lamb &amp; goatmeat !</a:t>
            </a:r>
            <a:br>
              <a:rPr lang="en-AU" dirty="0"/>
            </a:br>
            <a:br>
              <a:rPr lang="en-AU" dirty="0"/>
            </a:br>
            <a:r>
              <a:rPr lang="en-AU" dirty="0"/>
              <a:t>         </a:t>
            </a:r>
            <a:r>
              <a:rPr lang="en-AU" sz="3600" dirty="0">
                <a:solidFill>
                  <a:schemeClr val="tx1"/>
                </a:solidFill>
              </a:rPr>
              <a:t>http://www.beefandlamb.com.au</a:t>
            </a:r>
            <a:br>
              <a:rPr lang="en-AU" dirty="0"/>
            </a:br>
            <a:br>
              <a:rPr lang="en-AU" sz="3200" dirty="0"/>
            </a:br>
            <a:br>
              <a:rPr lang="en-AU" sz="3200" dirty="0"/>
            </a:br>
            <a:br>
              <a:rPr lang="en-AU" dirty="0"/>
            </a:br>
            <a:r>
              <a:rPr lang="en-AU" dirty="0"/>
              <a:t>			  /</a:t>
            </a:r>
            <a:r>
              <a:rPr lang="en-AU" sz="3200" dirty="0" err="1"/>
              <a:t>meatandlivestockaustralia</a:t>
            </a:r>
            <a:br>
              <a:rPr lang="en-AU" dirty="0"/>
            </a:b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0DF18-ACA6-42EA-BA9C-AD605A0A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2" y="4658765"/>
            <a:ext cx="1286703" cy="1286703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642EE-4B44-4B07-B806-A7B4CE00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FEE82-2C2D-44D8-85A1-9315AE14F7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9" t="9758" r="1480" b="10719"/>
          <a:stretch/>
        </p:blipFill>
        <p:spPr>
          <a:xfrm>
            <a:off x="9221595" y="4705421"/>
            <a:ext cx="2389929" cy="11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F2754-3F60-49E7-A344-2FB70C5F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1" y="315974"/>
            <a:ext cx="5505517" cy="3251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C2DE5-65A9-4795-940A-EFBDF2F1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1" y="3718781"/>
            <a:ext cx="3950181" cy="2676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3128C-D5FB-4E01-ADD9-098917EF7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9" y="950843"/>
            <a:ext cx="3667125" cy="244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937E34-2B6F-4E98-AA6E-648B19403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3000"/>
                    </a14:imgEffect>
                    <a14:imgEffect>
                      <a14:brightnessContrast bright="2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9" y="3567175"/>
            <a:ext cx="4876800" cy="325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21F98-CAFC-4618-8572-59B1543F9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7BFF-93E3-40BB-A1A5-B9000A23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our vibrant Industry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A6DA5-1886-4B1F-BE76-00508282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17" y="2506127"/>
            <a:ext cx="2725124" cy="29189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E8227-D4E0-4078-AB92-6B916EA3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54" y="2515652"/>
            <a:ext cx="2816257" cy="281625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B1D1A-F97F-46D0-9111-AA6BC67A3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31" y="2597047"/>
            <a:ext cx="2912158" cy="282799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6FA9C-1B78-47C6-815A-A2EAE7A8E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99D5-D4D5-4A5F-AF5A-70A348E6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Industry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92B52-2AD4-4F3C-B9BA-5C90F80D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6" y="1304544"/>
            <a:ext cx="2971800" cy="2124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B9D9C-388B-40D6-BD48-48EA6F410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6" y="3700209"/>
            <a:ext cx="3486912" cy="2609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F99D4C-5AA3-420F-8545-F1E54B6B3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0" y="2796477"/>
            <a:ext cx="6918960" cy="351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22997-E5A4-49BC-B90C-F0A8993B4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D61D-71E9-4D0F-93D6-F5C96E01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1" y="1675130"/>
            <a:ext cx="9404723" cy="4305300"/>
          </a:xfrm>
        </p:spPr>
        <p:txBody>
          <a:bodyPr/>
          <a:lstStyle/>
          <a:p>
            <a:r>
              <a:rPr lang="en-AU" dirty="0"/>
              <a:t>Meet the true blue Aussie farming family, the Mc Arthurs.</a:t>
            </a:r>
            <a:br>
              <a:rPr lang="en-AU" dirty="0"/>
            </a:br>
            <a:r>
              <a:rPr lang="en-AU" dirty="0"/>
              <a:t>4</a:t>
            </a:r>
            <a:r>
              <a:rPr lang="en-AU" baseline="30000" dirty="0"/>
              <a:t>th</a:t>
            </a:r>
            <a:r>
              <a:rPr lang="en-AU" dirty="0"/>
              <a:t> generation cattle farmers</a:t>
            </a:r>
            <a:br>
              <a:rPr lang="en-AU" dirty="0"/>
            </a:br>
            <a:r>
              <a:rPr lang="en-AU" dirty="0"/>
              <a:t>Mystery Park farm, 300 km from Rockhampton on the central coast </a:t>
            </a:r>
            <a:br>
              <a:rPr lang="en-AU" dirty="0"/>
            </a:br>
            <a:r>
              <a:rPr lang="en-AU" dirty="0"/>
              <a:t>of north Queensland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F61D8-E4DB-461A-B8CF-F8555B5C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2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A5FA6-2B20-4B71-90C6-16C31683E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1" y="2193622"/>
            <a:ext cx="5756885" cy="3837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B20FF-0DCA-44E0-B85C-D5C140BFD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>
          <a:xfrm>
            <a:off x="6533648" y="2193622"/>
            <a:ext cx="5312949" cy="38379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047649F-E620-42E2-B7D0-B51196A2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12,000 hectare property, </a:t>
            </a:r>
            <a:br>
              <a:rPr lang="en-AU" dirty="0"/>
            </a:br>
            <a:r>
              <a:rPr lang="en-AU" dirty="0"/>
              <a:t>run by the family of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1A213-6AAF-44DC-995A-D2483F37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F084-632D-4288-8F93-A042A17C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0482"/>
          </a:xfrm>
        </p:spPr>
        <p:txBody>
          <a:bodyPr/>
          <a:lstStyle/>
          <a:p>
            <a:r>
              <a:rPr lang="en-AU" dirty="0"/>
              <a:t>Australian quality assurance systems supporting the farm</a:t>
            </a:r>
            <a:br>
              <a:rPr lang="en-AU" dirty="0"/>
            </a:br>
            <a:br>
              <a:rPr lang="en-AU" dirty="0"/>
            </a:br>
            <a:r>
              <a:rPr lang="en-AU" sz="2400" dirty="0"/>
              <a:t>1. Property Identification codes – PIC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2. National livestock identification system  - NLIS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3. LPA National vendor declaration and way bill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4. National sales yard quality assurance program - NSQA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5. Meat processing practise guidelines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6 Processing quality systems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FF1F0-CCBB-4CA8-A0DC-C0BFB45F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15" y="40317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7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11138-2EFF-49A7-B545-7B72A15B3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504825"/>
            <a:ext cx="6908800" cy="3378200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D9517-ACB3-4DA0-A4F0-865721084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0" y="4165468"/>
            <a:ext cx="7655538" cy="2442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427BC-EB6F-499E-B866-2B4943295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15" y="393011"/>
            <a:ext cx="2432515" cy="11156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3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508</TotalTime>
  <Words>119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Trends and Innovation in the  world of True Aussie Red Meat</vt:lpstr>
      <vt:lpstr>RACV City Club, Melbourne, Australia</vt:lpstr>
      <vt:lpstr>PowerPoint Presentation</vt:lpstr>
      <vt:lpstr>Supporting our vibrant Industry</vt:lpstr>
      <vt:lpstr>Industry events</vt:lpstr>
      <vt:lpstr>Meet the true blue Aussie farming family, the Mc Arthurs. 4th generation cattle farmers Mystery Park farm, 300 km from Rockhampton on the central coast  of north Queensland     </vt:lpstr>
      <vt:lpstr>12,000 hectare property,  run by the family of 8</vt:lpstr>
      <vt:lpstr>Australian quality assurance systems supporting the farm  1. Property Identification codes – PIC  2. National livestock identification system  - NLIS  3. LPA National vendor declaration and way bill  4. National sales yard quality assurance program - NSQA  5. Meat processing practise guidelines  6 Processing quality systems     </vt:lpstr>
      <vt:lpstr>PowerPoint Presentation</vt:lpstr>
      <vt:lpstr>Other key systems in the quality assurance chain 1.National feedlot accreditation scheme – NFAS 2.Meat processing practises and guidelines 3.Processing quality control </vt:lpstr>
      <vt:lpstr>Innovation at the farm gate  </vt:lpstr>
      <vt:lpstr> The advent of digitised agriculture means farmers have the ability to gain control over their farms in ways they never had before. </vt:lpstr>
      <vt:lpstr>Innovation at the processing plant</vt:lpstr>
      <vt:lpstr>Innovation at the processing plant</vt:lpstr>
      <vt:lpstr>Innovation in the kitchen</vt:lpstr>
      <vt:lpstr>Innovation in sustainability</vt:lpstr>
      <vt:lpstr>Sustainability on the farm Contour banks, earthen structures placed across and  at intervals down a slope so as to intercept and divert  run-off water.   </vt:lpstr>
      <vt:lpstr>Sustainability in meat processing</vt:lpstr>
      <vt:lpstr>Our customers for the future</vt:lpstr>
      <vt:lpstr>Non loin cuts , the trend continues</vt:lpstr>
      <vt:lpstr>What’s hot-casual trendy dining</vt:lpstr>
      <vt:lpstr>Thanks for attending and  keep up the great support of  Aussie beef, lamb &amp; goatmeat !           http://www.beefandlamb.com.au         /meatandlivestockaustralia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and Innovation in the world of True Aussie Red Meat</dc:title>
  <dc:creator>Mark Normoyle</dc:creator>
  <cp:lastModifiedBy>Pamela Tham</cp:lastModifiedBy>
  <cp:revision>47</cp:revision>
  <dcterms:created xsi:type="dcterms:W3CDTF">2018-06-30T01:58:53Z</dcterms:created>
  <dcterms:modified xsi:type="dcterms:W3CDTF">2018-07-10T07:03:54Z</dcterms:modified>
</cp:coreProperties>
</file>